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5"/>
  </p:notesMasterIdLst>
  <p:sldIdLst>
    <p:sldId id="256" r:id="rId4"/>
  </p:sldIdLst>
  <p:sldSz cx="32918400" cy="43891200"/>
  <p:notesSz cx="6858000" cy="9144000"/>
  <p:defaultTextStyle>
    <a:defPPr>
      <a:defRPr lang="en-US"/>
    </a:defPPr>
    <a:lvl1pPr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sz="2900" kern="1200">
        <a:solidFill>
          <a:schemeClr val="tx1"/>
        </a:solidFill>
        <a:latin typeface="Arial Narrow" panose="020B0606020202030204" pitchFamily="34" charset="0"/>
        <a:ea typeface="+mn-ea"/>
        <a:cs typeface="+mn-cs"/>
      </a:defRPr>
    </a:lvl5pPr>
    <a:lvl6pPr marL="2286000" algn="l" defTabSz="914400" rtl="0" eaLnBrk="1" latinLnBrk="0" hangingPunct="1">
      <a:defRPr sz="2900" kern="1200">
        <a:solidFill>
          <a:schemeClr val="tx1"/>
        </a:solidFill>
        <a:latin typeface="Arial Narrow" panose="020B0606020202030204" pitchFamily="34" charset="0"/>
        <a:ea typeface="+mn-ea"/>
        <a:cs typeface="+mn-cs"/>
      </a:defRPr>
    </a:lvl6pPr>
    <a:lvl7pPr marL="2743200" algn="l" defTabSz="914400" rtl="0" eaLnBrk="1" latinLnBrk="0" hangingPunct="1">
      <a:defRPr sz="2900" kern="1200">
        <a:solidFill>
          <a:schemeClr val="tx1"/>
        </a:solidFill>
        <a:latin typeface="Arial Narrow" panose="020B0606020202030204" pitchFamily="34" charset="0"/>
        <a:ea typeface="+mn-ea"/>
        <a:cs typeface="+mn-cs"/>
      </a:defRPr>
    </a:lvl7pPr>
    <a:lvl8pPr marL="3200400" algn="l" defTabSz="914400" rtl="0" eaLnBrk="1" latinLnBrk="0" hangingPunct="1">
      <a:defRPr sz="2900" kern="1200">
        <a:solidFill>
          <a:schemeClr val="tx1"/>
        </a:solidFill>
        <a:latin typeface="Arial Narrow" panose="020B0606020202030204" pitchFamily="34" charset="0"/>
        <a:ea typeface="+mn-ea"/>
        <a:cs typeface="+mn-cs"/>
      </a:defRPr>
    </a:lvl8pPr>
    <a:lvl9pPr marL="3657600" algn="l" defTabSz="914400" rtl="0" eaLnBrk="1" latinLnBrk="0" hangingPunct="1">
      <a:defRPr sz="29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4721">
          <p15:clr>
            <a:srgbClr val="A4A3A4"/>
          </p15:clr>
        </p15:guide>
        <p15:guide id="2" orient="horz" pos="27063">
          <p15:clr>
            <a:srgbClr val="A4A3A4"/>
          </p15:clr>
        </p15:guide>
        <p15:guide id="3" pos="330">
          <p15:clr>
            <a:srgbClr val="A4A3A4"/>
          </p15:clr>
        </p15:guide>
        <p15:guide id="4" pos="5042">
          <p15:clr>
            <a:srgbClr val="A4A3A4"/>
          </p15:clr>
        </p15:guide>
        <p15:guide id="5" pos="5478">
          <p15:clr>
            <a:srgbClr val="A4A3A4"/>
          </p15:clr>
        </p15:guide>
        <p15:guide id="6" pos="10136">
          <p15:clr>
            <a:srgbClr val="A4A3A4"/>
          </p15:clr>
        </p15:guide>
        <p15:guide id="7" pos="10508">
          <p15:clr>
            <a:srgbClr val="A4A3A4"/>
          </p15:clr>
        </p15:guide>
        <p15:guide id="8" pos="15198">
          <p15:clr>
            <a:srgbClr val="A4A3A4"/>
          </p15:clr>
        </p15:guide>
        <p15:guide id="9" pos="15592">
          <p15:clr>
            <a:srgbClr val="A4A3A4"/>
          </p15:clr>
        </p15:guide>
        <p15:guide id="10" pos="203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 Authorized Custome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33"/>
    <a:srgbClr val="000099"/>
    <a:srgbClr val="00682F"/>
    <a:srgbClr val="007635"/>
    <a:srgbClr val="004C22"/>
    <a:srgbClr val="006666"/>
    <a:srgbClr val="F8F8F8"/>
    <a:srgbClr val="33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280" autoAdjust="0"/>
  </p:normalViewPr>
  <p:slideViewPr>
    <p:cSldViewPr snapToGrid="0" snapToObjects="1">
      <p:cViewPr varScale="1">
        <p:scale>
          <a:sx n="10" d="100"/>
          <a:sy n="10" d="100"/>
        </p:scale>
        <p:origin x="2676" y="168"/>
      </p:cViewPr>
      <p:guideLst>
        <p:guide orient="horz" pos="4721"/>
        <p:guide orient="horz" pos="27063"/>
        <p:guide pos="330"/>
        <p:guide pos="5042"/>
        <p:guide pos="5478"/>
        <p:guide pos="10136"/>
        <p:guide pos="10508"/>
        <p:guide pos="15198"/>
        <p:guide pos="15592"/>
        <p:guide pos="20339"/>
      </p:guideLst>
    </p:cSldViewPr>
  </p:slideViewPr>
  <p:notesTextViewPr>
    <p:cViewPr>
      <p:scale>
        <a:sx n="100" d="100"/>
        <a:sy n="100" d="100"/>
      </p:scale>
      <p:origin x="0" y="0"/>
    </p:cViewPr>
  </p:notesTextViewPr>
  <p:sorterViewPr>
    <p:cViewPr>
      <p:scale>
        <a:sx n="66" d="100"/>
        <a:sy n="66" d="100"/>
      </p:scale>
      <p:origin x="0" y="2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Senior%20Project\3rd%20Term\Theisis%20Final%20Term\Excel%20Graphs\Comparison%20of%20sustainable%20microgrid%20ca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Senior%20Project\3rd%20Term\Theisis%20Final%20Term\Excel%20Graphs\Load%20profile%20for%20summer%20and%20Win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Senior%20Project\3rd%20Term\Theisis%20Final%20Term\Excel%20Graphs\Cost%20Componen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Senior%20Project\3rd%20Term\Theisis%20Final%20Term\Excel%20Graphs\Share%20of%20energy%20(Case%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Senior%20Project\3rd%20Term\Theisis%20Final%20Term\Excel%20Graphs\Percentage%20of%20Net%20Present%20Cost.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Comparison of</a:t>
            </a:r>
            <a:r>
              <a:rPr lang="en-US" baseline="0" dirty="0">
                <a:solidFill>
                  <a:schemeClr val="tx1"/>
                </a:solidFill>
              </a:rPr>
              <a:t> sustainable microgrid cases</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Economic Priority</c:v>
                </c:pt>
              </c:strCache>
            </c:strRef>
          </c:tx>
          <c:spPr>
            <a:solidFill>
              <a:srgbClr val="C00000"/>
            </a:solidFill>
            <a:ln>
              <a:noFill/>
            </a:ln>
            <a:effectLst/>
          </c:spPr>
          <c:invertIfNegative val="0"/>
          <c:cat>
            <c:strRef>
              <c:f>Sheet1!$A$2:$A$7</c:f>
              <c:strCache>
                <c:ptCount val="6"/>
                <c:pt idx="0">
                  <c:v>Case-1</c:v>
                </c:pt>
                <c:pt idx="1">
                  <c:v>Case-2</c:v>
                </c:pt>
                <c:pt idx="2">
                  <c:v>Case-3</c:v>
                </c:pt>
                <c:pt idx="3">
                  <c:v>Case-4</c:v>
                </c:pt>
                <c:pt idx="4">
                  <c:v>Case-5</c:v>
                </c:pt>
                <c:pt idx="5">
                  <c:v>Case-6</c:v>
                </c:pt>
              </c:strCache>
            </c:strRef>
          </c:cat>
          <c:val>
            <c:numRef>
              <c:f>Sheet1!$B$2:$B$7</c:f>
              <c:numCache>
                <c:formatCode>General</c:formatCode>
                <c:ptCount val="6"/>
                <c:pt idx="0">
                  <c:v>0.20499999999999999</c:v>
                </c:pt>
                <c:pt idx="1">
                  <c:v>0.17299999999999999</c:v>
                </c:pt>
                <c:pt idx="2">
                  <c:v>0.255</c:v>
                </c:pt>
                <c:pt idx="3">
                  <c:v>0.13900000000000001</c:v>
                </c:pt>
                <c:pt idx="4">
                  <c:v>3.7999999999999999E-2</c:v>
                </c:pt>
                <c:pt idx="5">
                  <c:v>0.127</c:v>
                </c:pt>
              </c:numCache>
            </c:numRef>
          </c:val>
          <c:extLst>
            <c:ext xmlns:c16="http://schemas.microsoft.com/office/drawing/2014/chart" uri="{C3380CC4-5D6E-409C-BE32-E72D297353CC}">
              <c16:uniqueId val="{00000000-4608-46E5-BD3A-3B038088C3A7}"/>
            </c:ext>
          </c:extLst>
        </c:ser>
        <c:ser>
          <c:idx val="1"/>
          <c:order val="1"/>
          <c:tx>
            <c:strRef>
              <c:f>Sheet1!$C$1</c:f>
              <c:strCache>
                <c:ptCount val="1"/>
                <c:pt idx="0">
                  <c:v>Environmental Priority</c:v>
                </c:pt>
              </c:strCache>
            </c:strRef>
          </c:tx>
          <c:spPr>
            <a:solidFill>
              <a:schemeClr val="accent2"/>
            </a:solidFill>
            <a:ln>
              <a:noFill/>
            </a:ln>
            <a:effectLst/>
          </c:spPr>
          <c:invertIfNegative val="0"/>
          <c:cat>
            <c:strRef>
              <c:f>Sheet1!$A$2:$A$7</c:f>
              <c:strCache>
                <c:ptCount val="6"/>
                <c:pt idx="0">
                  <c:v>Case-1</c:v>
                </c:pt>
                <c:pt idx="1">
                  <c:v>Case-2</c:v>
                </c:pt>
                <c:pt idx="2">
                  <c:v>Case-3</c:v>
                </c:pt>
                <c:pt idx="3">
                  <c:v>Case-4</c:v>
                </c:pt>
                <c:pt idx="4">
                  <c:v>Case-5</c:v>
                </c:pt>
                <c:pt idx="5">
                  <c:v>Case-6</c:v>
                </c:pt>
              </c:strCache>
            </c:strRef>
          </c:cat>
          <c:val>
            <c:numRef>
              <c:f>Sheet1!$C$2:$C$7</c:f>
              <c:numCache>
                <c:formatCode>General</c:formatCode>
                <c:ptCount val="6"/>
                <c:pt idx="0">
                  <c:v>0.21</c:v>
                </c:pt>
                <c:pt idx="1">
                  <c:v>0.20200000000000001</c:v>
                </c:pt>
                <c:pt idx="2">
                  <c:v>0.127</c:v>
                </c:pt>
                <c:pt idx="3">
                  <c:v>0.22600000000000001</c:v>
                </c:pt>
                <c:pt idx="4">
                  <c:v>0.22700000000000001</c:v>
                </c:pt>
                <c:pt idx="5">
                  <c:v>7.4999999999999997E-2</c:v>
                </c:pt>
              </c:numCache>
            </c:numRef>
          </c:val>
          <c:extLst>
            <c:ext xmlns:c16="http://schemas.microsoft.com/office/drawing/2014/chart" uri="{C3380CC4-5D6E-409C-BE32-E72D297353CC}">
              <c16:uniqueId val="{00000001-4608-46E5-BD3A-3B038088C3A7}"/>
            </c:ext>
          </c:extLst>
        </c:ser>
        <c:ser>
          <c:idx val="2"/>
          <c:order val="2"/>
          <c:tx>
            <c:strRef>
              <c:f>Sheet1!$D$1</c:f>
              <c:strCache>
                <c:ptCount val="1"/>
                <c:pt idx="0">
                  <c:v>Technical Priority</c:v>
                </c:pt>
              </c:strCache>
            </c:strRef>
          </c:tx>
          <c:spPr>
            <a:solidFill>
              <a:schemeClr val="accent3"/>
            </a:solidFill>
            <a:ln>
              <a:noFill/>
            </a:ln>
            <a:effectLst/>
          </c:spPr>
          <c:invertIfNegative val="0"/>
          <c:cat>
            <c:strRef>
              <c:f>Sheet1!$A$2:$A$7</c:f>
              <c:strCache>
                <c:ptCount val="6"/>
                <c:pt idx="0">
                  <c:v>Case-1</c:v>
                </c:pt>
                <c:pt idx="1">
                  <c:v>Case-2</c:v>
                </c:pt>
                <c:pt idx="2">
                  <c:v>Case-3</c:v>
                </c:pt>
                <c:pt idx="3">
                  <c:v>Case-4</c:v>
                </c:pt>
                <c:pt idx="4">
                  <c:v>Case-5</c:v>
                </c:pt>
                <c:pt idx="5">
                  <c:v>Case-6</c:v>
                </c:pt>
              </c:strCache>
            </c:strRef>
          </c:cat>
          <c:val>
            <c:numRef>
              <c:f>Sheet1!$D$2:$D$7</c:f>
              <c:numCache>
                <c:formatCode>General</c:formatCode>
                <c:ptCount val="6"/>
                <c:pt idx="0">
                  <c:v>0.218</c:v>
                </c:pt>
                <c:pt idx="1">
                  <c:v>0.151</c:v>
                </c:pt>
                <c:pt idx="2">
                  <c:v>0.21099999999999999</c:v>
                </c:pt>
                <c:pt idx="3">
                  <c:v>0.11899999999999999</c:v>
                </c:pt>
                <c:pt idx="4">
                  <c:v>9.9000000000000005E-2</c:v>
                </c:pt>
                <c:pt idx="5">
                  <c:v>0.2</c:v>
                </c:pt>
              </c:numCache>
            </c:numRef>
          </c:val>
          <c:extLst>
            <c:ext xmlns:c16="http://schemas.microsoft.com/office/drawing/2014/chart" uri="{C3380CC4-5D6E-409C-BE32-E72D297353CC}">
              <c16:uniqueId val="{00000002-4608-46E5-BD3A-3B038088C3A7}"/>
            </c:ext>
          </c:extLst>
        </c:ser>
        <c:ser>
          <c:idx val="3"/>
          <c:order val="3"/>
          <c:tx>
            <c:strRef>
              <c:f>Sheet1!$E$1</c:f>
              <c:strCache>
                <c:ptCount val="1"/>
                <c:pt idx="0">
                  <c:v>Social Priority</c:v>
                </c:pt>
              </c:strCache>
            </c:strRef>
          </c:tx>
          <c:spPr>
            <a:solidFill>
              <a:schemeClr val="accent4"/>
            </a:solidFill>
            <a:ln>
              <a:noFill/>
            </a:ln>
            <a:effectLst/>
          </c:spPr>
          <c:invertIfNegative val="0"/>
          <c:cat>
            <c:strRef>
              <c:f>Sheet1!$A$2:$A$7</c:f>
              <c:strCache>
                <c:ptCount val="6"/>
                <c:pt idx="0">
                  <c:v>Case-1</c:v>
                </c:pt>
                <c:pt idx="1">
                  <c:v>Case-2</c:v>
                </c:pt>
                <c:pt idx="2">
                  <c:v>Case-3</c:v>
                </c:pt>
                <c:pt idx="3">
                  <c:v>Case-4</c:v>
                </c:pt>
                <c:pt idx="4">
                  <c:v>Case-5</c:v>
                </c:pt>
                <c:pt idx="5">
                  <c:v>Case-6</c:v>
                </c:pt>
              </c:strCache>
            </c:strRef>
          </c:cat>
          <c:val>
            <c:numRef>
              <c:f>Sheet1!$E$2:$E$7</c:f>
              <c:numCache>
                <c:formatCode>General</c:formatCode>
                <c:ptCount val="6"/>
                <c:pt idx="0">
                  <c:v>0.3</c:v>
                </c:pt>
                <c:pt idx="1">
                  <c:v>0.24199999999999999</c:v>
                </c:pt>
                <c:pt idx="2">
                  <c:v>0.252</c:v>
                </c:pt>
                <c:pt idx="3">
                  <c:v>0.26100000000000001</c:v>
                </c:pt>
                <c:pt idx="4">
                  <c:v>0.20100000000000001</c:v>
                </c:pt>
                <c:pt idx="5">
                  <c:v>0</c:v>
                </c:pt>
              </c:numCache>
            </c:numRef>
          </c:val>
          <c:extLst>
            <c:ext xmlns:c16="http://schemas.microsoft.com/office/drawing/2014/chart" uri="{C3380CC4-5D6E-409C-BE32-E72D297353CC}">
              <c16:uniqueId val="{00000003-4608-46E5-BD3A-3B038088C3A7}"/>
            </c:ext>
          </c:extLst>
        </c:ser>
        <c:dLbls>
          <c:showLegendKey val="0"/>
          <c:showVal val="0"/>
          <c:showCatName val="0"/>
          <c:showSerName val="0"/>
          <c:showPercent val="0"/>
          <c:showBubbleSize val="0"/>
        </c:dLbls>
        <c:gapWidth val="219"/>
        <c:overlap val="-27"/>
        <c:axId val="1474623135"/>
        <c:axId val="1474623551"/>
      </c:barChart>
      <c:catAx>
        <c:axId val="1474623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74623551"/>
        <c:crosses val="autoZero"/>
        <c:auto val="1"/>
        <c:lblAlgn val="ctr"/>
        <c:lblOffset val="100"/>
        <c:noMultiLvlLbl val="0"/>
      </c:catAx>
      <c:valAx>
        <c:axId val="14746235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Weighted Score</a:t>
                </a:r>
              </a:p>
            </c:rich>
          </c:tx>
          <c:layout>
            <c:manualLayout>
              <c:xMode val="edge"/>
              <c:yMode val="edge"/>
              <c:x val="1.6810758885686838E-2"/>
              <c:y val="0.2759306591911612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746231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n-US"/>
              <a:t>Daily Load Profile  </a:t>
            </a:r>
          </a:p>
        </c:rich>
      </c:tx>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n-US"/>
        </a:p>
      </c:txPr>
    </c:title>
    <c:autoTitleDeleted val="0"/>
    <c:plotArea>
      <c:layout/>
      <c:scatterChart>
        <c:scatterStyle val="lineMarker"/>
        <c:varyColors val="0"/>
        <c:ser>
          <c:idx val="0"/>
          <c:order val="0"/>
          <c:tx>
            <c:v>Summer</c:v>
          </c:tx>
          <c:spPr>
            <a:ln w="22225" cap="rnd">
              <a:solidFill>
                <a:schemeClr val="accent1"/>
              </a:solidFill>
            </a:ln>
            <a:effectLst>
              <a:glow rad="139700">
                <a:schemeClr val="accent1">
                  <a:satMod val="175000"/>
                  <a:alpha val="14000"/>
                </a:schemeClr>
              </a:glow>
            </a:effectLst>
          </c:spPr>
          <c:marker>
            <c:symbol val="circle"/>
            <c:size val="3"/>
            <c:spPr>
              <a:solidFill>
                <a:schemeClr val="accent1">
                  <a:lumMod val="60000"/>
                  <a:lumOff val="40000"/>
                </a:schemeClr>
              </a:solidFill>
              <a:ln>
                <a:noFill/>
              </a:ln>
              <a:effectLst>
                <a:glow rad="63500">
                  <a:schemeClr val="accent1">
                    <a:satMod val="175000"/>
                    <a:alpha val="25000"/>
                  </a:schemeClr>
                </a:glow>
              </a:effectLst>
            </c:spPr>
          </c:marker>
          <c:xVal>
            <c:numRef>
              <c:f>Sheet1!$A$1:$A$24</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Sheet1!$B$1:$B$24</c:f>
              <c:numCache>
                <c:formatCode>#,##0.00</c:formatCode>
                <c:ptCount val="24"/>
                <c:pt idx="0">
                  <c:v>1198.25</c:v>
                </c:pt>
                <c:pt idx="1">
                  <c:v>1198.25</c:v>
                </c:pt>
                <c:pt idx="2">
                  <c:v>1198.25</c:v>
                </c:pt>
                <c:pt idx="3">
                  <c:v>1198.25</c:v>
                </c:pt>
                <c:pt idx="4">
                  <c:v>1198.25</c:v>
                </c:pt>
                <c:pt idx="5">
                  <c:v>1797.38</c:v>
                </c:pt>
                <c:pt idx="6">
                  <c:v>2995.63</c:v>
                </c:pt>
                <c:pt idx="7">
                  <c:v>4193.88</c:v>
                </c:pt>
                <c:pt idx="8">
                  <c:v>4793</c:v>
                </c:pt>
                <c:pt idx="9">
                  <c:v>4793</c:v>
                </c:pt>
                <c:pt idx="10">
                  <c:v>4793</c:v>
                </c:pt>
                <c:pt idx="11">
                  <c:v>4793</c:v>
                </c:pt>
                <c:pt idx="12">
                  <c:v>4793</c:v>
                </c:pt>
                <c:pt idx="13">
                  <c:v>4793</c:v>
                </c:pt>
                <c:pt idx="14">
                  <c:v>4793</c:v>
                </c:pt>
                <c:pt idx="15">
                  <c:v>4793</c:v>
                </c:pt>
                <c:pt idx="16">
                  <c:v>5392.13</c:v>
                </c:pt>
                <c:pt idx="17">
                  <c:v>5392.13</c:v>
                </c:pt>
                <c:pt idx="18">
                  <c:v>7189.5</c:v>
                </c:pt>
                <c:pt idx="19">
                  <c:v>7189.5</c:v>
                </c:pt>
                <c:pt idx="20">
                  <c:v>7189.5</c:v>
                </c:pt>
                <c:pt idx="21">
                  <c:v>7189.5</c:v>
                </c:pt>
                <c:pt idx="22">
                  <c:v>5392.13</c:v>
                </c:pt>
                <c:pt idx="23">
                  <c:v>2995.63</c:v>
                </c:pt>
              </c:numCache>
            </c:numRef>
          </c:yVal>
          <c:smooth val="0"/>
          <c:extLst>
            <c:ext xmlns:c16="http://schemas.microsoft.com/office/drawing/2014/chart" uri="{C3380CC4-5D6E-409C-BE32-E72D297353CC}">
              <c16:uniqueId val="{00000000-EC52-4B20-B0E9-E0DF82000626}"/>
            </c:ext>
          </c:extLst>
        </c:ser>
        <c:ser>
          <c:idx val="1"/>
          <c:order val="1"/>
          <c:tx>
            <c:v>Winter</c:v>
          </c:tx>
          <c:spPr>
            <a:ln w="22225" cap="rnd">
              <a:solidFill>
                <a:schemeClr val="accent2"/>
              </a:solidFill>
            </a:ln>
            <a:effectLst>
              <a:glow rad="139700">
                <a:schemeClr val="accent2">
                  <a:satMod val="175000"/>
                  <a:alpha val="14000"/>
                </a:schemeClr>
              </a:glow>
            </a:effectLst>
          </c:spPr>
          <c:marker>
            <c:symbol val="circle"/>
            <c:size val="3"/>
            <c:spPr>
              <a:solidFill>
                <a:schemeClr val="accent2">
                  <a:lumMod val="60000"/>
                  <a:lumOff val="40000"/>
                </a:schemeClr>
              </a:solidFill>
              <a:ln>
                <a:noFill/>
              </a:ln>
              <a:effectLst>
                <a:glow rad="63500">
                  <a:schemeClr val="accent2">
                    <a:satMod val="175000"/>
                    <a:alpha val="25000"/>
                  </a:schemeClr>
                </a:glow>
              </a:effectLst>
            </c:spPr>
          </c:marker>
          <c:xVal>
            <c:numRef>
              <c:f>Sheet1!$A$1:$A$24</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Sheet1!$C$1:$C$24</c:f>
              <c:numCache>
                <c:formatCode>General</c:formatCode>
                <c:ptCount val="24"/>
                <c:pt idx="0">
                  <c:v>850.13</c:v>
                </c:pt>
                <c:pt idx="1">
                  <c:v>850.13</c:v>
                </c:pt>
                <c:pt idx="2">
                  <c:v>850.13</c:v>
                </c:pt>
                <c:pt idx="3">
                  <c:v>850.13</c:v>
                </c:pt>
                <c:pt idx="4">
                  <c:v>850.13</c:v>
                </c:pt>
                <c:pt idx="5">
                  <c:v>1275.2</c:v>
                </c:pt>
                <c:pt idx="6">
                  <c:v>2125.33</c:v>
                </c:pt>
                <c:pt idx="7">
                  <c:v>2975.47</c:v>
                </c:pt>
                <c:pt idx="8">
                  <c:v>3400.53</c:v>
                </c:pt>
                <c:pt idx="9">
                  <c:v>3400.53</c:v>
                </c:pt>
                <c:pt idx="10">
                  <c:v>3400.53</c:v>
                </c:pt>
                <c:pt idx="11">
                  <c:v>3400.53</c:v>
                </c:pt>
                <c:pt idx="12">
                  <c:v>3400.53</c:v>
                </c:pt>
                <c:pt idx="13">
                  <c:v>3400.53</c:v>
                </c:pt>
                <c:pt idx="14">
                  <c:v>3400.53</c:v>
                </c:pt>
                <c:pt idx="15">
                  <c:v>3825.6</c:v>
                </c:pt>
                <c:pt idx="16">
                  <c:v>3825.6</c:v>
                </c:pt>
                <c:pt idx="17">
                  <c:v>4250.67</c:v>
                </c:pt>
                <c:pt idx="18">
                  <c:v>5100.8</c:v>
                </c:pt>
                <c:pt idx="19">
                  <c:v>5100.8</c:v>
                </c:pt>
                <c:pt idx="20">
                  <c:v>5100.8</c:v>
                </c:pt>
                <c:pt idx="21">
                  <c:v>5100.8</c:v>
                </c:pt>
                <c:pt idx="22">
                  <c:v>3825.6</c:v>
                </c:pt>
                <c:pt idx="23">
                  <c:v>2125.33</c:v>
                </c:pt>
              </c:numCache>
            </c:numRef>
          </c:yVal>
          <c:smooth val="0"/>
          <c:extLst>
            <c:ext xmlns:c16="http://schemas.microsoft.com/office/drawing/2014/chart" uri="{C3380CC4-5D6E-409C-BE32-E72D297353CC}">
              <c16:uniqueId val="{00000001-EC52-4B20-B0E9-E0DF82000626}"/>
            </c:ext>
          </c:extLst>
        </c:ser>
        <c:dLbls>
          <c:showLegendKey val="0"/>
          <c:showVal val="0"/>
          <c:showCatName val="0"/>
          <c:showSerName val="0"/>
          <c:showPercent val="0"/>
          <c:showBubbleSize val="0"/>
        </c:dLbls>
        <c:axId val="53809808"/>
        <c:axId val="53810640"/>
      </c:scatterChart>
      <c:valAx>
        <c:axId val="53809808"/>
        <c:scaling>
          <c:orientation val="minMax"/>
        </c:scaling>
        <c:delete val="0"/>
        <c:axPos val="b"/>
        <c:majorGridlines>
          <c:spPr>
            <a:ln w="9525" cap="flat" cmpd="sng" algn="ctr">
              <a:solidFill>
                <a:schemeClr val="dk1">
                  <a:lumMod val="65000"/>
                  <a:lumOff val="35000"/>
                  <a:alpha val="7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r>
                  <a:rPr lang="en-US"/>
                  <a:t>Hours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53810640"/>
        <c:crosses val="autoZero"/>
        <c:crossBetween val="midCat"/>
      </c:valAx>
      <c:valAx>
        <c:axId val="53810640"/>
        <c:scaling>
          <c:orientation val="minMax"/>
        </c:scaling>
        <c:delete val="0"/>
        <c:axPos val="l"/>
        <c:majorGridlines>
          <c:spPr>
            <a:ln w="9525" cap="flat" cmpd="sng" algn="ctr">
              <a:solidFill>
                <a:schemeClr val="dk1">
                  <a:lumMod val="65000"/>
                  <a:lumOff val="35000"/>
                  <a:alpha val="7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r>
                  <a:rPr lang="en-US"/>
                  <a:t>Loads (kW)</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53809808"/>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Cost Component</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1"/>
          <c:order val="0"/>
          <c:tx>
            <c:v>Solar PV</c:v>
          </c:tx>
          <c:spPr>
            <a:solidFill>
              <a:schemeClr val="accent2"/>
            </a:solidFill>
            <a:ln>
              <a:noFill/>
            </a:ln>
            <a:effectLst/>
          </c:spPr>
          <c:invertIfNegative val="0"/>
          <c:cat>
            <c:strRef>
              <c:f>Sheet1!$A$15:$A$19</c:f>
              <c:strCache>
                <c:ptCount val="5"/>
                <c:pt idx="0">
                  <c:v>Capital</c:v>
                </c:pt>
                <c:pt idx="1">
                  <c:v>Replacement</c:v>
                </c:pt>
                <c:pt idx="2">
                  <c:v>O&amp;M</c:v>
                </c:pt>
                <c:pt idx="3">
                  <c:v>Fuel</c:v>
                </c:pt>
                <c:pt idx="4">
                  <c:v>Salvage</c:v>
                </c:pt>
              </c:strCache>
            </c:strRef>
          </c:cat>
          <c:val>
            <c:numRef>
              <c:f>Sheet1!$C$15:$C$19</c:f>
              <c:numCache>
                <c:formatCode>"$"#,##0.00_);[Red]\("$"#,##0.00\)</c:formatCode>
                <c:ptCount val="5"/>
                <c:pt idx="0">
                  <c:v>29940824.16</c:v>
                </c:pt>
                <c:pt idx="1">
                  <c:v>0</c:v>
                </c:pt>
                <c:pt idx="2">
                  <c:v>7422360.4900000002</c:v>
                </c:pt>
                <c:pt idx="3">
                  <c:v>0</c:v>
                </c:pt>
                <c:pt idx="4">
                  <c:v>0</c:v>
                </c:pt>
              </c:numCache>
            </c:numRef>
          </c:val>
          <c:extLst>
            <c:ext xmlns:c16="http://schemas.microsoft.com/office/drawing/2014/chart" uri="{C3380CC4-5D6E-409C-BE32-E72D297353CC}">
              <c16:uniqueId val="{00000000-0169-440C-A6A4-E39D5BD0A728}"/>
            </c:ext>
          </c:extLst>
        </c:ser>
        <c:ser>
          <c:idx val="2"/>
          <c:order val="1"/>
          <c:tx>
            <c:v>Wind Turbine</c:v>
          </c:tx>
          <c:spPr>
            <a:solidFill>
              <a:schemeClr val="accent3"/>
            </a:solidFill>
            <a:ln>
              <a:noFill/>
            </a:ln>
            <a:effectLst/>
          </c:spPr>
          <c:invertIfNegative val="0"/>
          <c:cat>
            <c:strRef>
              <c:f>Sheet1!$A$15:$A$19</c:f>
              <c:strCache>
                <c:ptCount val="5"/>
                <c:pt idx="0">
                  <c:v>Capital</c:v>
                </c:pt>
                <c:pt idx="1">
                  <c:v>Replacement</c:v>
                </c:pt>
                <c:pt idx="2">
                  <c:v>O&amp;M</c:v>
                </c:pt>
                <c:pt idx="3">
                  <c:v>Fuel</c:v>
                </c:pt>
                <c:pt idx="4">
                  <c:v>Salvage</c:v>
                </c:pt>
              </c:strCache>
            </c:strRef>
          </c:cat>
          <c:val>
            <c:numRef>
              <c:f>Sheet1!$D$15:$D$19</c:f>
              <c:numCache>
                <c:formatCode>"$"#,##0.00_);[Red]\("$"#,##0.00\)</c:formatCode>
                <c:ptCount val="5"/>
                <c:pt idx="0">
                  <c:v>15875000</c:v>
                </c:pt>
                <c:pt idx="1">
                  <c:v>4306070.72</c:v>
                </c:pt>
                <c:pt idx="2">
                  <c:v>908175.81</c:v>
                </c:pt>
                <c:pt idx="3">
                  <c:v>0</c:v>
                </c:pt>
                <c:pt idx="4">
                  <c:v>-2548060.69</c:v>
                </c:pt>
              </c:numCache>
            </c:numRef>
          </c:val>
          <c:extLst>
            <c:ext xmlns:c16="http://schemas.microsoft.com/office/drawing/2014/chart" uri="{C3380CC4-5D6E-409C-BE32-E72D297353CC}">
              <c16:uniqueId val="{00000001-0169-440C-A6A4-E39D5BD0A728}"/>
            </c:ext>
          </c:extLst>
        </c:ser>
        <c:ser>
          <c:idx val="3"/>
          <c:order val="2"/>
          <c:tx>
            <c:v>Diesel Generator</c:v>
          </c:tx>
          <c:spPr>
            <a:solidFill>
              <a:schemeClr val="accent4"/>
            </a:solidFill>
            <a:ln>
              <a:noFill/>
            </a:ln>
            <a:effectLst/>
          </c:spPr>
          <c:invertIfNegative val="0"/>
          <c:cat>
            <c:strRef>
              <c:f>Sheet1!$A$15:$A$19</c:f>
              <c:strCache>
                <c:ptCount val="5"/>
                <c:pt idx="0">
                  <c:v>Capital</c:v>
                </c:pt>
                <c:pt idx="1">
                  <c:v>Replacement</c:v>
                </c:pt>
                <c:pt idx="2">
                  <c:v>O&amp;M</c:v>
                </c:pt>
                <c:pt idx="3">
                  <c:v>Fuel</c:v>
                </c:pt>
                <c:pt idx="4">
                  <c:v>Salvage</c:v>
                </c:pt>
              </c:strCache>
            </c:strRef>
          </c:cat>
          <c:val>
            <c:numRef>
              <c:f>Sheet1!$E$15:$E$19</c:f>
              <c:numCache>
                <c:formatCode>"$"#,##0.00_);[Red]\("$"#,##0.00\)</c:formatCode>
                <c:ptCount val="5"/>
                <c:pt idx="0">
                  <c:v>1110000</c:v>
                </c:pt>
                <c:pt idx="1">
                  <c:v>1881201.96</c:v>
                </c:pt>
                <c:pt idx="2">
                  <c:v>3282304.69</c:v>
                </c:pt>
                <c:pt idx="3">
                  <c:v>13258343.060000001</c:v>
                </c:pt>
                <c:pt idx="4">
                  <c:v>-206367.12</c:v>
                </c:pt>
              </c:numCache>
            </c:numRef>
          </c:val>
          <c:extLst>
            <c:ext xmlns:c16="http://schemas.microsoft.com/office/drawing/2014/chart" uri="{C3380CC4-5D6E-409C-BE32-E72D297353CC}">
              <c16:uniqueId val="{00000002-0169-440C-A6A4-E39D5BD0A728}"/>
            </c:ext>
          </c:extLst>
        </c:ser>
        <c:ser>
          <c:idx val="5"/>
          <c:order val="3"/>
          <c:tx>
            <c:v>Battery</c:v>
          </c:tx>
          <c:spPr>
            <a:solidFill>
              <a:schemeClr val="accent6"/>
            </a:solidFill>
            <a:ln>
              <a:noFill/>
            </a:ln>
            <a:effectLst/>
          </c:spPr>
          <c:invertIfNegative val="0"/>
          <c:cat>
            <c:strRef>
              <c:f>Sheet1!$A$15:$A$19</c:f>
              <c:strCache>
                <c:ptCount val="5"/>
                <c:pt idx="0">
                  <c:v>Capital</c:v>
                </c:pt>
                <c:pt idx="1">
                  <c:v>Replacement</c:v>
                </c:pt>
                <c:pt idx="2">
                  <c:v>O&amp;M</c:v>
                </c:pt>
                <c:pt idx="3">
                  <c:v>Fuel</c:v>
                </c:pt>
                <c:pt idx="4">
                  <c:v>Salvage</c:v>
                </c:pt>
              </c:strCache>
            </c:strRef>
          </c:cat>
          <c:val>
            <c:numRef>
              <c:f>Sheet1!$G$15:$G$19</c:f>
              <c:numCache>
                <c:formatCode>"$"#,##0.00_);[Red]\("$"#,##0.00\)</c:formatCode>
                <c:ptCount val="5"/>
                <c:pt idx="0">
                  <c:v>7595500</c:v>
                </c:pt>
                <c:pt idx="1">
                  <c:v>6973989.5300000003</c:v>
                </c:pt>
                <c:pt idx="2">
                  <c:v>17775932.469999999</c:v>
                </c:pt>
                <c:pt idx="3">
                  <c:v>0</c:v>
                </c:pt>
                <c:pt idx="4">
                  <c:v>-1055529.6000000001</c:v>
                </c:pt>
              </c:numCache>
            </c:numRef>
          </c:val>
          <c:extLst>
            <c:ext xmlns:c16="http://schemas.microsoft.com/office/drawing/2014/chart" uri="{C3380CC4-5D6E-409C-BE32-E72D297353CC}">
              <c16:uniqueId val="{00000003-0169-440C-A6A4-E39D5BD0A728}"/>
            </c:ext>
          </c:extLst>
        </c:ser>
        <c:ser>
          <c:idx val="6"/>
          <c:order val="4"/>
          <c:tx>
            <c:v>Converter</c:v>
          </c:tx>
          <c:spPr>
            <a:solidFill>
              <a:schemeClr val="accent1">
                <a:lumMod val="60000"/>
              </a:schemeClr>
            </a:solidFill>
            <a:ln>
              <a:noFill/>
            </a:ln>
            <a:effectLst/>
          </c:spPr>
          <c:invertIfNegative val="0"/>
          <c:cat>
            <c:strRef>
              <c:f>Sheet1!$A$15:$A$19</c:f>
              <c:strCache>
                <c:ptCount val="5"/>
                <c:pt idx="0">
                  <c:v>Capital</c:v>
                </c:pt>
                <c:pt idx="1">
                  <c:v>Replacement</c:v>
                </c:pt>
                <c:pt idx="2">
                  <c:v>O&amp;M</c:v>
                </c:pt>
                <c:pt idx="3">
                  <c:v>Fuel</c:v>
                </c:pt>
                <c:pt idx="4">
                  <c:v>Salvage</c:v>
                </c:pt>
              </c:strCache>
            </c:strRef>
          </c:cat>
          <c:val>
            <c:numRef>
              <c:f>Sheet1!$H$15:$H$19</c:f>
              <c:numCache>
                <c:formatCode>"$"#,##0.00_);[Red]\("$"#,##0.00\)</c:formatCode>
                <c:ptCount val="5"/>
                <c:pt idx="0">
                  <c:v>5835680.9500000002</c:v>
                </c:pt>
                <c:pt idx="1">
                  <c:v>2686982.6</c:v>
                </c:pt>
                <c:pt idx="2">
                  <c:v>1043272.49</c:v>
                </c:pt>
                <c:pt idx="3">
                  <c:v>0</c:v>
                </c:pt>
                <c:pt idx="4">
                  <c:v>-557542.9</c:v>
                </c:pt>
              </c:numCache>
            </c:numRef>
          </c:val>
          <c:extLst>
            <c:ext xmlns:c16="http://schemas.microsoft.com/office/drawing/2014/chart" uri="{C3380CC4-5D6E-409C-BE32-E72D297353CC}">
              <c16:uniqueId val="{00000004-0169-440C-A6A4-E39D5BD0A728}"/>
            </c:ext>
          </c:extLst>
        </c:ser>
        <c:dLbls>
          <c:showLegendKey val="0"/>
          <c:showVal val="0"/>
          <c:showCatName val="0"/>
          <c:showSerName val="0"/>
          <c:showPercent val="0"/>
          <c:showBubbleSize val="0"/>
        </c:dLbls>
        <c:gapWidth val="199"/>
        <c:axId val="1311845455"/>
        <c:axId val="1311844207"/>
      </c:barChart>
      <c:catAx>
        <c:axId val="1311845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1311844207"/>
        <c:crosses val="autoZero"/>
        <c:auto val="1"/>
        <c:lblAlgn val="ctr"/>
        <c:lblOffset val="100"/>
        <c:noMultiLvlLbl val="0"/>
      </c:catAx>
      <c:valAx>
        <c:axId val="1311844207"/>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184545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Share of energy</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878-444B-8E79-D21B375CCB9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878-444B-8E79-D21B375CCB9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878-444B-8E79-D21B375CCB9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Sheet1!$A$1:$A$3</c:f>
              <c:strCache>
                <c:ptCount val="3"/>
                <c:pt idx="0">
                  <c:v>Solar PV</c:v>
                </c:pt>
                <c:pt idx="1">
                  <c:v>Wind Turbine</c:v>
                </c:pt>
                <c:pt idx="2">
                  <c:v>Diesel Generator</c:v>
                </c:pt>
              </c:strCache>
            </c:strRef>
          </c:cat>
          <c:val>
            <c:numRef>
              <c:f>Sheet1!$B$1:$B$3</c:f>
              <c:numCache>
                <c:formatCode>0%</c:formatCode>
                <c:ptCount val="3"/>
                <c:pt idx="0">
                  <c:v>0.65</c:v>
                </c:pt>
                <c:pt idx="1">
                  <c:v>0.27</c:v>
                </c:pt>
                <c:pt idx="2">
                  <c:v>0.08</c:v>
                </c:pt>
              </c:numCache>
            </c:numRef>
          </c:val>
          <c:extLst>
            <c:ext xmlns:c16="http://schemas.microsoft.com/office/drawing/2014/chart" uri="{C3380CC4-5D6E-409C-BE32-E72D297353CC}">
              <c16:uniqueId val="{00000006-6878-444B-8E79-D21B375CCB99}"/>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Percentage of Net Present cost (NPC)</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337-48C3-A1C1-4B483405509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337-48C3-A1C1-4B483405509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337-48C3-A1C1-4B483405509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337-48C3-A1C1-4B483405509B}"/>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337-48C3-A1C1-4B483405509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Sheet1!$A$1:$A$5</c:f>
              <c:strCache>
                <c:ptCount val="5"/>
                <c:pt idx="0">
                  <c:v>Battery</c:v>
                </c:pt>
                <c:pt idx="1">
                  <c:v>Solar PV</c:v>
                </c:pt>
                <c:pt idx="2">
                  <c:v>Wind Turbine</c:v>
                </c:pt>
                <c:pt idx="3">
                  <c:v>Diesel Generator</c:v>
                </c:pt>
                <c:pt idx="4">
                  <c:v>Converter</c:v>
                </c:pt>
              </c:strCache>
            </c:strRef>
          </c:cat>
          <c:val>
            <c:numRef>
              <c:f>Sheet1!$B$1:$B$5</c:f>
              <c:numCache>
                <c:formatCode>0%</c:formatCode>
                <c:ptCount val="5"/>
                <c:pt idx="0">
                  <c:v>0.27</c:v>
                </c:pt>
                <c:pt idx="1">
                  <c:v>0.32</c:v>
                </c:pt>
                <c:pt idx="2">
                  <c:v>0.16</c:v>
                </c:pt>
                <c:pt idx="3">
                  <c:v>0.17</c:v>
                </c:pt>
                <c:pt idx="4">
                  <c:v>0.08</c:v>
                </c:pt>
              </c:numCache>
            </c:numRef>
          </c:val>
          <c:extLst>
            <c:ext xmlns:c16="http://schemas.microsoft.com/office/drawing/2014/chart" uri="{C3380CC4-5D6E-409C-BE32-E72D297353CC}">
              <c16:uniqueId val="{0000000A-C337-48C3-A1C1-4B483405509B}"/>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1197" kern="1200"/>
    <cs:bodyPr/>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a:defRPr/>
            </a:pPr>
            <a:endParaRPr lang="en-US" altLang="en-US"/>
          </a:p>
        </p:txBody>
      </p:sp>
      <p:sp>
        <p:nvSpPr>
          <p:cNvPr id="150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a:defRPr/>
            </a:pPr>
            <a:endParaRPr lang="en-US" altLang="en-US"/>
          </a:p>
        </p:txBody>
      </p:sp>
      <p:sp>
        <p:nvSpPr>
          <p:cNvPr id="4100"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ln>
          <a:effec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a:defRPr/>
            </a:pPr>
            <a:endParaRPr lang="en-US" alt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Arial" panose="020B0604020202020204" pitchFamily="34" charset="0"/>
              </a:defRPr>
            </a:lvl1pPr>
          </a:lstStyle>
          <a:p>
            <a:fld id="{8EABC173-F206-4838-B6BA-4A78D14D5BF6}" type="slidenum">
              <a:rPr lang="he-IL" altLang="en-US"/>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miter lim="800000"/>
          </a:ln>
        </p:spPr>
        <p:txBody>
          <a:bodyPr/>
          <a:lstStyle/>
          <a:p>
            <a:fld id="{4A0F93E2-F9D0-4A92-B598-7EEAE571D791}" type="slidenum">
              <a:rPr lang="he-IL" altLang="en-US"/>
              <a:t>1</a:t>
            </a:fld>
            <a:endParaRPr lang="en-US" altLang="en-US"/>
          </a:p>
        </p:txBody>
      </p:sp>
      <p:sp>
        <p:nvSpPr>
          <p:cNvPr id="6147" name="Rectangle 2"/>
          <p:cNvSpPr>
            <a:spLocks noGrp="1" noRot="1" noChangeAspect="1" noChangeArrowheads="1" noTextEdit="1"/>
          </p:cNvSpPr>
          <p:nvPr>
            <p:ph type="sldImg"/>
          </p:nvPr>
        </p:nvSpPr>
        <p:spPr>
          <a:xfrm>
            <a:off x="2143125" y="685800"/>
            <a:ext cx="2571750" cy="3429000"/>
          </a:xfrm>
        </p:spPr>
      </p:sp>
      <p:sp>
        <p:nvSpPr>
          <p:cNvPr id="6148"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7183968"/>
            <a:ext cx="24688800" cy="1528021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4114800" y="23052618"/>
            <a:ext cx="24688800" cy="1059814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1" y="1697568"/>
            <a:ext cx="7910513" cy="41239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4" y="1697568"/>
            <a:ext cx="23618428" cy="412390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7183968"/>
            <a:ext cx="24688800" cy="1528021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4114800" y="23052618"/>
            <a:ext cx="24688800" cy="1059814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519" y="10943167"/>
            <a:ext cx="28392835" cy="18256251"/>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245519" y="29372984"/>
            <a:ext cx="28392835" cy="96012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04" y="7518400"/>
            <a:ext cx="3682603" cy="354181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7207" y="7518400"/>
            <a:ext cx="3683794" cy="354181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336800"/>
            <a:ext cx="28392835" cy="8483600"/>
          </a:xfrm>
        </p:spPr>
        <p:txBody>
          <a:bodyPr/>
          <a:lstStyle/>
          <a:p>
            <a:r>
              <a:rPr lang="en-US"/>
              <a:t>Click to edit Master title style</a:t>
            </a:r>
          </a:p>
        </p:txBody>
      </p:sp>
      <p:sp>
        <p:nvSpPr>
          <p:cNvPr id="3" name="Text Placeholder 2"/>
          <p:cNvSpPr>
            <a:spLocks noGrp="1"/>
          </p:cNvSpPr>
          <p:nvPr>
            <p:ph type="body" idx="1"/>
          </p:nvPr>
        </p:nvSpPr>
        <p:spPr>
          <a:xfrm>
            <a:off x="2266950" y="10759017"/>
            <a:ext cx="13926741" cy="52726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66950" y="16031633"/>
            <a:ext cx="13926741" cy="2358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5179" y="10759017"/>
            <a:ext cx="13994606" cy="52726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16665179" y="16031633"/>
            <a:ext cx="13994606" cy="2358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925234"/>
            <a:ext cx="10617994" cy="10242551"/>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3994606" y="6320367"/>
            <a:ext cx="16665179" cy="311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6950" y="13167785"/>
            <a:ext cx="10617994" cy="243945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925234"/>
            <a:ext cx="10617994" cy="10242551"/>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3994606" y="6320367"/>
            <a:ext cx="16665179" cy="3119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266950" y="13167785"/>
            <a:ext cx="10617994" cy="243945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1" y="1697568"/>
            <a:ext cx="7910513" cy="41239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4" y="1697568"/>
            <a:ext cx="23618428" cy="412390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7183968"/>
            <a:ext cx="24688800" cy="1528021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4114800" y="23052618"/>
            <a:ext cx="24688800" cy="1059814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519" y="10943167"/>
            <a:ext cx="28392835" cy="18256251"/>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245519" y="29372984"/>
            <a:ext cx="28392835" cy="96012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04" y="7518400"/>
            <a:ext cx="15763875" cy="354181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398479" y="7518400"/>
            <a:ext cx="15765065" cy="354181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336800"/>
            <a:ext cx="28392835" cy="8483600"/>
          </a:xfrm>
        </p:spPr>
        <p:txBody>
          <a:bodyPr/>
          <a:lstStyle/>
          <a:p>
            <a:r>
              <a:rPr lang="en-US"/>
              <a:t>Click to edit Master title style</a:t>
            </a:r>
          </a:p>
        </p:txBody>
      </p:sp>
      <p:sp>
        <p:nvSpPr>
          <p:cNvPr id="3" name="Text Placeholder 2"/>
          <p:cNvSpPr>
            <a:spLocks noGrp="1"/>
          </p:cNvSpPr>
          <p:nvPr>
            <p:ph type="body" idx="1"/>
          </p:nvPr>
        </p:nvSpPr>
        <p:spPr>
          <a:xfrm>
            <a:off x="2266950" y="10759017"/>
            <a:ext cx="13926741" cy="52726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66950" y="16031633"/>
            <a:ext cx="13926741" cy="2358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5179" y="10759017"/>
            <a:ext cx="13994606" cy="52726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16665179" y="16031633"/>
            <a:ext cx="13994606" cy="2358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519" y="10943167"/>
            <a:ext cx="28392835" cy="18256251"/>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245519" y="29372984"/>
            <a:ext cx="28392835" cy="96012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925234"/>
            <a:ext cx="10617994" cy="10242551"/>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3994606" y="6320367"/>
            <a:ext cx="16665179" cy="311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6950" y="13167785"/>
            <a:ext cx="10617994" cy="243945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925234"/>
            <a:ext cx="10617994" cy="10242551"/>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3994606" y="6320367"/>
            <a:ext cx="16665179" cy="3119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266950" y="13167785"/>
            <a:ext cx="10617994" cy="243945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1" y="1697568"/>
            <a:ext cx="7910513" cy="41239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4" y="1697568"/>
            <a:ext cx="23618428" cy="412390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04" y="7518400"/>
            <a:ext cx="3682603" cy="354181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7207" y="7518400"/>
            <a:ext cx="3683794" cy="354181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336800"/>
            <a:ext cx="28392835" cy="8483600"/>
          </a:xfrm>
        </p:spPr>
        <p:txBody>
          <a:bodyPr/>
          <a:lstStyle/>
          <a:p>
            <a:r>
              <a:rPr lang="en-US"/>
              <a:t>Click to edit Master title style</a:t>
            </a:r>
          </a:p>
        </p:txBody>
      </p:sp>
      <p:sp>
        <p:nvSpPr>
          <p:cNvPr id="3" name="Text Placeholder 2"/>
          <p:cNvSpPr>
            <a:spLocks noGrp="1"/>
          </p:cNvSpPr>
          <p:nvPr>
            <p:ph type="body" idx="1"/>
          </p:nvPr>
        </p:nvSpPr>
        <p:spPr>
          <a:xfrm>
            <a:off x="2266950" y="10759017"/>
            <a:ext cx="13926741" cy="52726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66950" y="16031633"/>
            <a:ext cx="13926741" cy="2358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5179" y="10759017"/>
            <a:ext cx="13994606" cy="52726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16665179" y="16031633"/>
            <a:ext cx="13994606" cy="2358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925234"/>
            <a:ext cx="10617994" cy="10242551"/>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3994606" y="6320367"/>
            <a:ext cx="16665179" cy="311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6950" y="13167785"/>
            <a:ext cx="10617994" cy="243945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6950" y="2925234"/>
            <a:ext cx="10617994" cy="10242551"/>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3994606" y="6320367"/>
            <a:ext cx="16665179" cy="3119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266950" y="13167785"/>
            <a:ext cx="10617994" cy="243945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32918400" cy="640080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27" name="Rectangle 33"/>
          <p:cNvSpPr>
            <a:spLocks noChangeArrowheads="1"/>
          </p:cNvSpPr>
          <p:nvPr userDrawn="1"/>
        </p:nvSpPr>
        <p:spPr bwMode="auto">
          <a:xfrm>
            <a:off x="520303" y="7518400"/>
            <a:ext cx="7480697"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28" name="Rectangle 9"/>
          <p:cNvSpPr>
            <a:spLocks noChangeArrowheads="1"/>
          </p:cNvSpPr>
          <p:nvPr userDrawn="1"/>
        </p:nvSpPr>
        <p:spPr bwMode="auto">
          <a:xfrm>
            <a:off x="0" y="6400801"/>
            <a:ext cx="32918400" cy="173567"/>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29" name="Text Box 14"/>
          <p:cNvSpPr txBox="1">
            <a:spLocks noChangeArrowheads="1"/>
          </p:cNvSpPr>
          <p:nvPr userDrawn="1"/>
        </p:nvSpPr>
        <p:spPr bwMode="auto">
          <a:xfrm>
            <a:off x="457200" y="43260434"/>
            <a:ext cx="1885950" cy="421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67" tIns="45624" rIns="91267" bIns="45624">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nSpc>
                <a:spcPct val="65000"/>
              </a:lnSpc>
              <a:spcBef>
                <a:spcPct val="50000"/>
              </a:spcBef>
              <a:defRPr/>
            </a:pPr>
            <a:r>
              <a:rPr lang="en-US" altLang="en-US" sz="500" b="1">
                <a:solidFill>
                  <a:schemeClr val="bg2"/>
                </a:solidFill>
                <a:latin typeface="Arial" panose="020B0604020202020204" pitchFamily="34" charset="0"/>
              </a:rPr>
              <a:t>TEMPLATE DESIGN © 2007</a:t>
            </a:r>
          </a:p>
          <a:p>
            <a:pPr>
              <a:lnSpc>
                <a:spcPct val="65000"/>
              </a:lnSpc>
              <a:spcBef>
                <a:spcPct val="50000"/>
              </a:spcBef>
              <a:defRPr/>
            </a:pPr>
            <a:r>
              <a:rPr lang="en-US" altLang="en-US" sz="1000" b="1">
                <a:solidFill>
                  <a:schemeClr val="bg2"/>
                </a:solidFill>
                <a:latin typeface="Arial" panose="020B0604020202020204" pitchFamily="34" charset="0"/>
              </a:rPr>
              <a:t>www.PosterPresentations.com</a:t>
            </a:r>
          </a:p>
        </p:txBody>
      </p:sp>
      <p:sp>
        <p:nvSpPr>
          <p:cNvPr id="1030" name="Rectangle 15"/>
          <p:cNvSpPr>
            <a:spLocks noGrp="1" noChangeArrowheads="1"/>
          </p:cNvSpPr>
          <p:nvPr>
            <p:ph type="title"/>
          </p:nvPr>
        </p:nvSpPr>
        <p:spPr bwMode="auto">
          <a:xfrm>
            <a:off x="720329" y="1697568"/>
            <a:ext cx="31443215" cy="2935817"/>
          </a:xfrm>
          <a:prstGeom prst="rect">
            <a:avLst/>
          </a:prstGeom>
          <a:noFill/>
          <a:ln w="9525">
            <a:noFill/>
            <a:miter lim="800000"/>
          </a:ln>
          <a:effectLst/>
        </p:spPr>
        <p:txBody>
          <a:bodyPr vert="horz" wrap="square" lIns="91267" tIns="45624" rIns="91267" bIns="45624" numCol="1" anchor="ctr" anchorCtr="0" compatLnSpc="1"/>
          <a:lstStyle/>
          <a:p>
            <a:pPr lvl="0"/>
            <a:r>
              <a:rPr lang="en-US" altLang="en-US"/>
              <a:t>Click to edit Master title style</a:t>
            </a:r>
          </a:p>
        </p:txBody>
      </p:sp>
      <p:sp>
        <p:nvSpPr>
          <p:cNvPr id="1031" name="Rectangle 16"/>
          <p:cNvSpPr>
            <a:spLocks noGrp="1" noChangeArrowheads="1"/>
          </p:cNvSpPr>
          <p:nvPr>
            <p:ph type="body" idx="1"/>
          </p:nvPr>
        </p:nvSpPr>
        <p:spPr bwMode="auto">
          <a:xfrm>
            <a:off x="520303" y="7518400"/>
            <a:ext cx="7480697" cy="35418184"/>
          </a:xfrm>
          <a:prstGeom prst="rect">
            <a:avLst/>
          </a:prstGeom>
          <a:noFill/>
          <a:ln w="9525">
            <a:noFill/>
            <a:miter lim="800000"/>
          </a:ln>
          <a:effectLst/>
        </p:spPr>
        <p:txBody>
          <a:bodyPr vert="horz" wrap="square" lIns="456408" tIns="456408" rIns="456408" bIns="456408" numCol="1" anchor="t" anchorCtr="0" compatLnSpc="1"/>
          <a:lstStyle/>
          <a:p>
            <a:pPr lvl="0"/>
            <a:r>
              <a:rPr lang="en-US" altLang="en-US"/>
              <a:t>Click to edit Master text styles</a:t>
            </a:r>
          </a:p>
          <a:p>
            <a:pPr lvl="1"/>
            <a:r>
              <a:rPr lang="en-US" altLang="en-US"/>
              <a:t>Second level</a:t>
            </a:r>
          </a:p>
        </p:txBody>
      </p:sp>
      <p:sp>
        <p:nvSpPr>
          <p:cNvPr id="1032" name="Rectangle 25"/>
          <p:cNvSpPr>
            <a:spLocks noChangeArrowheads="1"/>
          </p:cNvSpPr>
          <p:nvPr userDrawn="1"/>
        </p:nvSpPr>
        <p:spPr bwMode="auto">
          <a:xfrm>
            <a:off x="0" y="0"/>
            <a:ext cx="32918400" cy="43891200"/>
          </a:xfrm>
          <a:prstGeom prst="rect">
            <a:avLst/>
          </a:prstGeom>
          <a:noFill/>
          <a:ln w="3175">
            <a:solidFill>
              <a:schemeClr val="tx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33" name="Rectangle 32"/>
          <p:cNvSpPr>
            <a:spLocks noChangeArrowheads="1"/>
          </p:cNvSpPr>
          <p:nvPr userDrawn="1"/>
        </p:nvSpPr>
        <p:spPr bwMode="auto">
          <a:xfrm>
            <a:off x="8617744" y="7518400"/>
            <a:ext cx="7486650"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34" name="Rectangle 34"/>
          <p:cNvSpPr>
            <a:spLocks noChangeArrowheads="1"/>
          </p:cNvSpPr>
          <p:nvPr userDrawn="1"/>
        </p:nvSpPr>
        <p:spPr bwMode="auto">
          <a:xfrm>
            <a:off x="16704469" y="7518400"/>
            <a:ext cx="7486650"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1035" name="Rectangle 35"/>
          <p:cNvSpPr>
            <a:spLocks noChangeArrowheads="1"/>
          </p:cNvSpPr>
          <p:nvPr userDrawn="1"/>
        </p:nvSpPr>
        <p:spPr bwMode="auto">
          <a:xfrm>
            <a:off x="24809054" y="7518400"/>
            <a:ext cx="7486650"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8600" kern="12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anose="020B0A04020102020204" pitchFamily="34" charset="0"/>
        </a:defRPr>
      </a:lvl2pPr>
      <a:lvl3pPr algn="ctr" rtl="0" eaLnBrk="0" fontAlgn="base" hangingPunct="0">
        <a:spcBef>
          <a:spcPct val="0"/>
        </a:spcBef>
        <a:spcAft>
          <a:spcPct val="0"/>
        </a:spcAft>
        <a:defRPr sz="8600">
          <a:solidFill>
            <a:schemeClr val="tx2"/>
          </a:solidFill>
          <a:latin typeface="Arial Black" panose="020B0A04020102020204" pitchFamily="34" charset="0"/>
        </a:defRPr>
      </a:lvl3pPr>
      <a:lvl4pPr algn="ctr" rtl="0" eaLnBrk="0" fontAlgn="base" hangingPunct="0">
        <a:spcBef>
          <a:spcPct val="0"/>
        </a:spcBef>
        <a:spcAft>
          <a:spcPct val="0"/>
        </a:spcAft>
        <a:defRPr sz="8600">
          <a:solidFill>
            <a:schemeClr val="tx2"/>
          </a:solidFill>
          <a:latin typeface="Arial Black" panose="020B0A04020102020204" pitchFamily="34" charset="0"/>
        </a:defRPr>
      </a:lvl4pPr>
      <a:lvl5pPr algn="ctr" rtl="0" eaLnBrk="0" fontAlgn="base" hangingPunct="0">
        <a:spcBef>
          <a:spcPct val="0"/>
        </a:spcBef>
        <a:spcAft>
          <a:spcPct val="0"/>
        </a:spcAft>
        <a:defRPr sz="8600">
          <a:solidFill>
            <a:schemeClr val="tx2"/>
          </a:solidFill>
          <a:latin typeface="Arial Black" panose="020B0A04020102020204" pitchFamily="34" charset="0"/>
        </a:defRPr>
      </a:lvl5pPr>
      <a:lvl6pPr marL="457200" algn="ctr" rtl="0" fontAlgn="base">
        <a:spcBef>
          <a:spcPct val="0"/>
        </a:spcBef>
        <a:spcAft>
          <a:spcPct val="0"/>
        </a:spcAft>
        <a:defRPr sz="8600">
          <a:solidFill>
            <a:schemeClr val="tx2"/>
          </a:solidFill>
          <a:latin typeface="Arial Black" panose="020B0A04020102020204" pitchFamily="34" charset="0"/>
        </a:defRPr>
      </a:lvl6pPr>
      <a:lvl7pPr marL="914400" algn="ctr" rtl="0" fontAlgn="base">
        <a:spcBef>
          <a:spcPct val="0"/>
        </a:spcBef>
        <a:spcAft>
          <a:spcPct val="0"/>
        </a:spcAft>
        <a:defRPr sz="8600">
          <a:solidFill>
            <a:schemeClr val="tx2"/>
          </a:solidFill>
          <a:latin typeface="Arial Black" panose="020B0A04020102020204" pitchFamily="34" charset="0"/>
        </a:defRPr>
      </a:lvl7pPr>
      <a:lvl8pPr marL="1371600" algn="ctr" rtl="0" fontAlgn="base">
        <a:spcBef>
          <a:spcPct val="0"/>
        </a:spcBef>
        <a:spcAft>
          <a:spcPct val="0"/>
        </a:spcAft>
        <a:defRPr sz="8600">
          <a:solidFill>
            <a:schemeClr val="tx2"/>
          </a:solidFill>
          <a:latin typeface="Arial Black" panose="020B0A04020102020204" pitchFamily="34" charset="0"/>
        </a:defRPr>
      </a:lvl8pPr>
      <a:lvl9pPr marL="1828800" algn="ctr"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2900" kern="12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32918400" cy="640080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1" name="Rectangle 3"/>
          <p:cNvSpPr>
            <a:spLocks noChangeArrowheads="1"/>
          </p:cNvSpPr>
          <p:nvPr userDrawn="1"/>
        </p:nvSpPr>
        <p:spPr bwMode="auto">
          <a:xfrm>
            <a:off x="520303" y="7518400"/>
            <a:ext cx="7480697"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2" name="Rectangle 4"/>
          <p:cNvSpPr>
            <a:spLocks noChangeArrowheads="1"/>
          </p:cNvSpPr>
          <p:nvPr userDrawn="1"/>
        </p:nvSpPr>
        <p:spPr bwMode="auto">
          <a:xfrm>
            <a:off x="0" y="6400801"/>
            <a:ext cx="32918400" cy="173567"/>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3" name="Text Box 5"/>
          <p:cNvSpPr txBox="1">
            <a:spLocks noChangeArrowheads="1"/>
          </p:cNvSpPr>
          <p:nvPr userDrawn="1"/>
        </p:nvSpPr>
        <p:spPr bwMode="auto">
          <a:xfrm>
            <a:off x="457200" y="43260434"/>
            <a:ext cx="1885950" cy="421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67" tIns="45624" rIns="91267" bIns="45624">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nSpc>
                <a:spcPct val="65000"/>
              </a:lnSpc>
              <a:spcBef>
                <a:spcPct val="50000"/>
              </a:spcBef>
              <a:defRPr/>
            </a:pPr>
            <a:r>
              <a:rPr lang="en-US" altLang="en-US" sz="500" b="1">
                <a:solidFill>
                  <a:schemeClr val="bg2"/>
                </a:solidFill>
                <a:latin typeface="Arial" panose="020B0604020202020204" pitchFamily="34" charset="0"/>
              </a:rPr>
              <a:t>POSTER TEMPLATE BY:</a:t>
            </a:r>
          </a:p>
          <a:p>
            <a:pPr>
              <a:lnSpc>
                <a:spcPct val="65000"/>
              </a:lnSpc>
              <a:spcBef>
                <a:spcPct val="50000"/>
              </a:spcBef>
              <a:defRPr/>
            </a:pPr>
            <a:r>
              <a:rPr lang="en-US" altLang="en-US" sz="1000" b="1">
                <a:solidFill>
                  <a:schemeClr val="bg2"/>
                </a:solidFill>
                <a:latin typeface="Arial" panose="020B0604020202020204" pitchFamily="34" charset="0"/>
              </a:rPr>
              <a:t>www.PosterPresentations.com</a:t>
            </a:r>
          </a:p>
        </p:txBody>
      </p:sp>
      <p:sp>
        <p:nvSpPr>
          <p:cNvPr id="2054" name="Rectangle 6"/>
          <p:cNvSpPr>
            <a:spLocks noGrp="1" noChangeArrowheads="1"/>
          </p:cNvSpPr>
          <p:nvPr>
            <p:ph type="title"/>
          </p:nvPr>
        </p:nvSpPr>
        <p:spPr bwMode="auto">
          <a:xfrm>
            <a:off x="720329" y="1697568"/>
            <a:ext cx="31443215" cy="2935817"/>
          </a:xfrm>
          <a:prstGeom prst="rect">
            <a:avLst/>
          </a:prstGeom>
          <a:noFill/>
          <a:ln w="9525">
            <a:noFill/>
            <a:miter lim="800000"/>
          </a:ln>
          <a:effectLst/>
        </p:spPr>
        <p:txBody>
          <a:bodyPr vert="horz" wrap="square" lIns="91267" tIns="45624" rIns="91267" bIns="45624" numCol="1" anchor="ctr" anchorCtr="0" compatLnSpc="1"/>
          <a:lstStyle/>
          <a:p>
            <a:pPr lvl="0"/>
            <a:r>
              <a:rPr lang="en-US" altLang="en-US"/>
              <a:t>Click to edit Master title style</a:t>
            </a:r>
          </a:p>
        </p:txBody>
      </p:sp>
      <p:sp>
        <p:nvSpPr>
          <p:cNvPr id="2055" name="Rectangle 7"/>
          <p:cNvSpPr>
            <a:spLocks noGrp="1" noChangeArrowheads="1"/>
          </p:cNvSpPr>
          <p:nvPr>
            <p:ph type="body" idx="1"/>
          </p:nvPr>
        </p:nvSpPr>
        <p:spPr bwMode="auto">
          <a:xfrm>
            <a:off x="520303" y="7518400"/>
            <a:ext cx="7480697" cy="35418184"/>
          </a:xfrm>
          <a:prstGeom prst="rect">
            <a:avLst/>
          </a:prstGeom>
          <a:noFill/>
          <a:ln w="9525">
            <a:noFill/>
            <a:miter lim="800000"/>
          </a:ln>
          <a:effectLst/>
        </p:spPr>
        <p:txBody>
          <a:bodyPr vert="horz" wrap="square" lIns="456408" tIns="456408" rIns="456408" bIns="456408" numCol="1" anchor="t" anchorCtr="0" compatLnSpc="1"/>
          <a:lstStyle/>
          <a:p>
            <a:pPr lvl="0"/>
            <a:r>
              <a:rPr lang="en-US" altLang="en-US"/>
              <a:t>Click to edit Master text styles</a:t>
            </a:r>
          </a:p>
          <a:p>
            <a:pPr lvl="1"/>
            <a:r>
              <a:rPr lang="en-US" altLang="en-US"/>
              <a:t>Second level</a:t>
            </a:r>
          </a:p>
        </p:txBody>
      </p:sp>
      <p:sp>
        <p:nvSpPr>
          <p:cNvPr id="2056" name="Rectangle 8"/>
          <p:cNvSpPr>
            <a:spLocks noChangeArrowheads="1"/>
          </p:cNvSpPr>
          <p:nvPr userDrawn="1"/>
        </p:nvSpPr>
        <p:spPr bwMode="auto">
          <a:xfrm>
            <a:off x="0" y="0"/>
            <a:ext cx="32918400" cy="43891200"/>
          </a:xfrm>
          <a:prstGeom prst="rect">
            <a:avLst/>
          </a:prstGeom>
          <a:noFill/>
          <a:ln w="3175">
            <a:solidFill>
              <a:schemeClr val="tx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7" name="Rectangle 9"/>
          <p:cNvSpPr>
            <a:spLocks noChangeArrowheads="1"/>
          </p:cNvSpPr>
          <p:nvPr userDrawn="1"/>
        </p:nvSpPr>
        <p:spPr bwMode="auto">
          <a:xfrm>
            <a:off x="8617744" y="7518400"/>
            <a:ext cx="15573375"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2058" name="Rectangle 11"/>
          <p:cNvSpPr>
            <a:spLocks noChangeArrowheads="1"/>
          </p:cNvSpPr>
          <p:nvPr userDrawn="1"/>
        </p:nvSpPr>
        <p:spPr bwMode="auto">
          <a:xfrm>
            <a:off x="24809054" y="7518400"/>
            <a:ext cx="7486650"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8600" kern="12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anose="020B0A04020102020204" pitchFamily="34" charset="0"/>
        </a:defRPr>
      </a:lvl2pPr>
      <a:lvl3pPr algn="ctr" rtl="0" eaLnBrk="0" fontAlgn="base" hangingPunct="0">
        <a:spcBef>
          <a:spcPct val="0"/>
        </a:spcBef>
        <a:spcAft>
          <a:spcPct val="0"/>
        </a:spcAft>
        <a:defRPr sz="8600">
          <a:solidFill>
            <a:schemeClr val="tx2"/>
          </a:solidFill>
          <a:latin typeface="Arial Black" panose="020B0A04020102020204" pitchFamily="34" charset="0"/>
        </a:defRPr>
      </a:lvl3pPr>
      <a:lvl4pPr algn="ctr" rtl="0" eaLnBrk="0" fontAlgn="base" hangingPunct="0">
        <a:spcBef>
          <a:spcPct val="0"/>
        </a:spcBef>
        <a:spcAft>
          <a:spcPct val="0"/>
        </a:spcAft>
        <a:defRPr sz="8600">
          <a:solidFill>
            <a:schemeClr val="tx2"/>
          </a:solidFill>
          <a:latin typeface="Arial Black" panose="020B0A04020102020204" pitchFamily="34" charset="0"/>
        </a:defRPr>
      </a:lvl4pPr>
      <a:lvl5pPr algn="ctr" rtl="0" eaLnBrk="0" fontAlgn="base" hangingPunct="0">
        <a:spcBef>
          <a:spcPct val="0"/>
        </a:spcBef>
        <a:spcAft>
          <a:spcPct val="0"/>
        </a:spcAft>
        <a:defRPr sz="8600">
          <a:solidFill>
            <a:schemeClr val="tx2"/>
          </a:solidFill>
          <a:latin typeface="Arial Black" panose="020B0A04020102020204" pitchFamily="34" charset="0"/>
        </a:defRPr>
      </a:lvl5pPr>
      <a:lvl6pPr marL="457200" algn="ctr" rtl="0" fontAlgn="base">
        <a:spcBef>
          <a:spcPct val="0"/>
        </a:spcBef>
        <a:spcAft>
          <a:spcPct val="0"/>
        </a:spcAft>
        <a:defRPr sz="8600">
          <a:solidFill>
            <a:schemeClr val="tx2"/>
          </a:solidFill>
          <a:latin typeface="Arial Black" panose="020B0A04020102020204" pitchFamily="34" charset="0"/>
        </a:defRPr>
      </a:lvl6pPr>
      <a:lvl7pPr marL="914400" algn="ctr" rtl="0" fontAlgn="base">
        <a:spcBef>
          <a:spcPct val="0"/>
        </a:spcBef>
        <a:spcAft>
          <a:spcPct val="0"/>
        </a:spcAft>
        <a:defRPr sz="8600">
          <a:solidFill>
            <a:schemeClr val="tx2"/>
          </a:solidFill>
          <a:latin typeface="Arial Black" panose="020B0A04020102020204" pitchFamily="34" charset="0"/>
        </a:defRPr>
      </a:lvl7pPr>
      <a:lvl8pPr marL="1371600" algn="ctr" rtl="0" fontAlgn="base">
        <a:spcBef>
          <a:spcPct val="0"/>
        </a:spcBef>
        <a:spcAft>
          <a:spcPct val="0"/>
        </a:spcAft>
        <a:defRPr sz="8600">
          <a:solidFill>
            <a:schemeClr val="tx2"/>
          </a:solidFill>
          <a:latin typeface="Arial Black" panose="020B0A04020102020204" pitchFamily="34" charset="0"/>
        </a:defRPr>
      </a:lvl8pPr>
      <a:lvl9pPr marL="1828800" algn="ctr"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2900" kern="12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32918400" cy="6400800"/>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3075" name="Rectangle 3"/>
          <p:cNvSpPr>
            <a:spLocks noChangeArrowheads="1"/>
          </p:cNvSpPr>
          <p:nvPr userDrawn="1"/>
        </p:nvSpPr>
        <p:spPr bwMode="auto">
          <a:xfrm>
            <a:off x="520304" y="7518400"/>
            <a:ext cx="31775400" cy="3541818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3076" name="Rectangle 4"/>
          <p:cNvSpPr>
            <a:spLocks noChangeArrowheads="1"/>
          </p:cNvSpPr>
          <p:nvPr userDrawn="1"/>
        </p:nvSpPr>
        <p:spPr bwMode="auto">
          <a:xfrm>
            <a:off x="0" y="6400801"/>
            <a:ext cx="32918400" cy="173567"/>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
        <p:nvSpPr>
          <p:cNvPr id="3077" name="Text Box 5"/>
          <p:cNvSpPr txBox="1">
            <a:spLocks noChangeArrowheads="1"/>
          </p:cNvSpPr>
          <p:nvPr userDrawn="1"/>
        </p:nvSpPr>
        <p:spPr bwMode="auto">
          <a:xfrm>
            <a:off x="457200" y="43260434"/>
            <a:ext cx="1885950" cy="421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67" tIns="45624" rIns="91267" bIns="45624">
            <a:spAutoFit/>
          </a:bodyP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a:lnSpc>
                <a:spcPct val="65000"/>
              </a:lnSpc>
              <a:spcBef>
                <a:spcPct val="50000"/>
              </a:spcBef>
              <a:defRPr/>
            </a:pPr>
            <a:r>
              <a:rPr lang="en-US" altLang="en-US" sz="500" b="1">
                <a:solidFill>
                  <a:schemeClr val="bg2"/>
                </a:solidFill>
                <a:latin typeface="Arial" panose="020B0604020202020204" pitchFamily="34" charset="0"/>
              </a:rPr>
              <a:t>POSTER TEMPLATE BY:</a:t>
            </a:r>
          </a:p>
          <a:p>
            <a:pPr>
              <a:lnSpc>
                <a:spcPct val="65000"/>
              </a:lnSpc>
              <a:spcBef>
                <a:spcPct val="50000"/>
              </a:spcBef>
              <a:defRPr/>
            </a:pPr>
            <a:r>
              <a:rPr lang="en-US" altLang="en-US" sz="1000" b="1">
                <a:solidFill>
                  <a:schemeClr val="bg2"/>
                </a:solidFill>
                <a:latin typeface="Arial" panose="020B0604020202020204" pitchFamily="34" charset="0"/>
              </a:rPr>
              <a:t>www.PosterPresentations.com</a:t>
            </a:r>
          </a:p>
        </p:txBody>
      </p:sp>
      <p:sp>
        <p:nvSpPr>
          <p:cNvPr id="3078" name="Rectangle 6"/>
          <p:cNvSpPr>
            <a:spLocks noGrp="1" noChangeArrowheads="1"/>
          </p:cNvSpPr>
          <p:nvPr>
            <p:ph type="title"/>
          </p:nvPr>
        </p:nvSpPr>
        <p:spPr bwMode="auto">
          <a:xfrm>
            <a:off x="720329" y="1697568"/>
            <a:ext cx="31443215" cy="2935817"/>
          </a:xfrm>
          <a:prstGeom prst="rect">
            <a:avLst/>
          </a:prstGeom>
          <a:noFill/>
          <a:ln w="9525">
            <a:noFill/>
            <a:miter lim="800000"/>
          </a:ln>
          <a:effectLst/>
        </p:spPr>
        <p:txBody>
          <a:bodyPr vert="horz" wrap="square" lIns="91267" tIns="45624" rIns="91267" bIns="45624" numCol="1" anchor="ctr" anchorCtr="0" compatLnSpc="1"/>
          <a:lstStyle/>
          <a:p>
            <a:pPr lvl="0"/>
            <a:r>
              <a:rPr lang="en-US" altLang="en-US"/>
              <a:t>Click to edit Master title style</a:t>
            </a:r>
          </a:p>
        </p:txBody>
      </p:sp>
      <p:sp>
        <p:nvSpPr>
          <p:cNvPr id="3079" name="Rectangle 7"/>
          <p:cNvSpPr>
            <a:spLocks noGrp="1" noChangeArrowheads="1"/>
          </p:cNvSpPr>
          <p:nvPr>
            <p:ph type="body" idx="1"/>
          </p:nvPr>
        </p:nvSpPr>
        <p:spPr bwMode="auto">
          <a:xfrm>
            <a:off x="520304" y="7518400"/>
            <a:ext cx="31643240" cy="35418184"/>
          </a:xfrm>
          <a:prstGeom prst="rect">
            <a:avLst/>
          </a:prstGeom>
          <a:noFill/>
          <a:ln w="9525">
            <a:noFill/>
            <a:miter lim="800000"/>
          </a:ln>
          <a:effectLst/>
        </p:spPr>
        <p:txBody>
          <a:bodyPr vert="horz" wrap="square" lIns="456408" tIns="456408" rIns="456408" bIns="456408" numCol="1" anchor="t" anchorCtr="0" compatLnSpc="1"/>
          <a:lstStyle/>
          <a:p>
            <a:pPr lvl="0"/>
            <a:r>
              <a:rPr lang="en-US" altLang="en-US"/>
              <a:t>Click to edit Master text styles</a:t>
            </a:r>
          </a:p>
          <a:p>
            <a:pPr lvl="1"/>
            <a:r>
              <a:rPr lang="en-US" altLang="en-US"/>
              <a:t>Second level</a:t>
            </a:r>
          </a:p>
        </p:txBody>
      </p:sp>
      <p:sp>
        <p:nvSpPr>
          <p:cNvPr id="3080" name="Rectangle 8"/>
          <p:cNvSpPr>
            <a:spLocks noChangeArrowheads="1"/>
          </p:cNvSpPr>
          <p:nvPr userDrawn="1"/>
        </p:nvSpPr>
        <p:spPr bwMode="auto">
          <a:xfrm>
            <a:off x="0" y="0"/>
            <a:ext cx="32918400" cy="43891200"/>
          </a:xfrm>
          <a:prstGeom prst="rect">
            <a:avLst/>
          </a:prstGeom>
          <a:noFill/>
          <a:ln w="3175">
            <a:solidFill>
              <a:schemeClr val="tx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900">
                <a:solidFill>
                  <a:schemeClr val="tx1"/>
                </a:solidFill>
                <a:latin typeface="Arial Narrow" panose="020B0606020202030204" pitchFamily="34" charset="0"/>
              </a:defRPr>
            </a:lvl1pPr>
            <a:lvl2pPr marL="742950" indent="-285750">
              <a:defRPr sz="2900">
                <a:solidFill>
                  <a:schemeClr val="tx1"/>
                </a:solidFill>
                <a:latin typeface="Arial Narrow" panose="020B0606020202030204" pitchFamily="34" charset="0"/>
              </a:defRPr>
            </a:lvl2pPr>
            <a:lvl3pPr marL="1143000" indent="-228600">
              <a:defRPr sz="2900">
                <a:solidFill>
                  <a:schemeClr val="tx1"/>
                </a:solidFill>
                <a:latin typeface="Arial Narrow" panose="020B0606020202030204" pitchFamily="34" charset="0"/>
              </a:defRPr>
            </a:lvl3pPr>
            <a:lvl4pPr marL="1600200" indent="-228600">
              <a:defRPr sz="2900">
                <a:solidFill>
                  <a:schemeClr val="tx1"/>
                </a:solidFill>
                <a:latin typeface="Arial Narrow" panose="020B0606020202030204" pitchFamily="34" charset="0"/>
              </a:defRPr>
            </a:lvl4pPr>
            <a:lvl5pPr marL="2057400" indent="-228600">
              <a:defRPr sz="2900">
                <a:solidFill>
                  <a:schemeClr val="tx1"/>
                </a:solidFill>
                <a:latin typeface="Arial Narrow" panose="020B0606020202030204" pitchFamily="34" charset="0"/>
              </a:defRPr>
            </a:lvl5pPr>
            <a:lvl6pPr marL="2514600" indent="-228600" eaLnBrk="0" fontAlgn="base" hangingPunct="0">
              <a:spcBef>
                <a:spcPct val="0"/>
              </a:spcBef>
              <a:spcAft>
                <a:spcPct val="0"/>
              </a:spcAft>
              <a:defRPr sz="2900">
                <a:solidFill>
                  <a:schemeClr val="tx1"/>
                </a:solidFill>
                <a:latin typeface="Arial Narrow" panose="020B0606020202030204" pitchFamily="34" charset="0"/>
              </a:defRPr>
            </a:lvl6pPr>
            <a:lvl7pPr marL="2971800" indent="-228600" eaLnBrk="0" fontAlgn="base" hangingPunct="0">
              <a:spcBef>
                <a:spcPct val="0"/>
              </a:spcBef>
              <a:spcAft>
                <a:spcPct val="0"/>
              </a:spcAft>
              <a:defRPr sz="2900">
                <a:solidFill>
                  <a:schemeClr val="tx1"/>
                </a:solidFill>
                <a:latin typeface="Arial Narrow" panose="020B0606020202030204" pitchFamily="34" charset="0"/>
              </a:defRPr>
            </a:lvl7pPr>
            <a:lvl8pPr marL="3429000" indent="-228600" eaLnBrk="0" fontAlgn="base" hangingPunct="0">
              <a:spcBef>
                <a:spcPct val="0"/>
              </a:spcBef>
              <a:spcAft>
                <a:spcPct val="0"/>
              </a:spcAft>
              <a:defRPr sz="2900">
                <a:solidFill>
                  <a:schemeClr val="tx1"/>
                </a:solidFill>
                <a:latin typeface="Arial Narrow" panose="020B0606020202030204" pitchFamily="34" charset="0"/>
              </a:defRPr>
            </a:lvl8pPr>
            <a:lvl9pPr marL="3886200" indent="-228600" eaLnBrk="0" fontAlgn="base" hangingPunct="0">
              <a:spcBef>
                <a:spcPct val="0"/>
              </a:spcBef>
              <a:spcAft>
                <a:spcPct val="0"/>
              </a:spcAft>
              <a:defRPr sz="2900">
                <a:solidFill>
                  <a:schemeClr val="tx1"/>
                </a:solidFill>
                <a:latin typeface="Arial Narrow" panose="020B060602020203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8600" kern="12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anose="020B0A04020102020204" pitchFamily="34" charset="0"/>
        </a:defRPr>
      </a:lvl2pPr>
      <a:lvl3pPr algn="ctr" rtl="0" eaLnBrk="0" fontAlgn="base" hangingPunct="0">
        <a:spcBef>
          <a:spcPct val="0"/>
        </a:spcBef>
        <a:spcAft>
          <a:spcPct val="0"/>
        </a:spcAft>
        <a:defRPr sz="8600">
          <a:solidFill>
            <a:schemeClr val="tx2"/>
          </a:solidFill>
          <a:latin typeface="Arial Black" panose="020B0A04020102020204" pitchFamily="34" charset="0"/>
        </a:defRPr>
      </a:lvl3pPr>
      <a:lvl4pPr algn="ctr" rtl="0" eaLnBrk="0" fontAlgn="base" hangingPunct="0">
        <a:spcBef>
          <a:spcPct val="0"/>
        </a:spcBef>
        <a:spcAft>
          <a:spcPct val="0"/>
        </a:spcAft>
        <a:defRPr sz="8600">
          <a:solidFill>
            <a:schemeClr val="tx2"/>
          </a:solidFill>
          <a:latin typeface="Arial Black" panose="020B0A04020102020204" pitchFamily="34" charset="0"/>
        </a:defRPr>
      </a:lvl4pPr>
      <a:lvl5pPr algn="ctr" rtl="0" eaLnBrk="0" fontAlgn="base" hangingPunct="0">
        <a:spcBef>
          <a:spcPct val="0"/>
        </a:spcBef>
        <a:spcAft>
          <a:spcPct val="0"/>
        </a:spcAft>
        <a:defRPr sz="8600">
          <a:solidFill>
            <a:schemeClr val="tx2"/>
          </a:solidFill>
          <a:latin typeface="Arial Black" panose="020B0A04020102020204" pitchFamily="34" charset="0"/>
        </a:defRPr>
      </a:lvl5pPr>
      <a:lvl6pPr marL="457200" algn="ctr" rtl="0" fontAlgn="base">
        <a:spcBef>
          <a:spcPct val="0"/>
        </a:spcBef>
        <a:spcAft>
          <a:spcPct val="0"/>
        </a:spcAft>
        <a:defRPr sz="8600">
          <a:solidFill>
            <a:schemeClr val="tx2"/>
          </a:solidFill>
          <a:latin typeface="Arial Black" panose="020B0A04020102020204" pitchFamily="34" charset="0"/>
        </a:defRPr>
      </a:lvl6pPr>
      <a:lvl7pPr marL="914400" algn="ctr" rtl="0" fontAlgn="base">
        <a:spcBef>
          <a:spcPct val="0"/>
        </a:spcBef>
        <a:spcAft>
          <a:spcPct val="0"/>
        </a:spcAft>
        <a:defRPr sz="8600">
          <a:solidFill>
            <a:schemeClr val="tx2"/>
          </a:solidFill>
          <a:latin typeface="Arial Black" panose="020B0A04020102020204" pitchFamily="34" charset="0"/>
        </a:defRPr>
      </a:lvl7pPr>
      <a:lvl8pPr marL="1371600" algn="ctr" rtl="0" fontAlgn="base">
        <a:spcBef>
          <a:spcPct val="0"/>
        </a:spcBef>
        <a:spcAft>
          <a:spcPct val="0"/>
        </a:spcAft>
        <a:defRPr sz="8600">
          <a:solidFill>
            <a:schemeClr val="tx2"/>
          </a:solidFill>
          <a:latin typeface="Arial Black" panose="020B0A04020102020204" pitchFamily="34" charset="0"/>
        </a:defRPr>
      </a:lvl8pPr>
      <a:lvl9pPr marL="1828800" algn="ctr"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2900" kern="1200">
          <a:solidFill>
            <a:schemeClr val="tx1"/>
          </a:solidFill>
          <a:latin typeface="+mn-lt"/>
          <a:ea typeface="+mn-ea"/>
          <a:cs typeface="+mn-cs"/>
        </a:defRPr>
      </a:lvl1pPr>
      <a:lvl2pPr marL="739775" indent="-282575" algn="l" rtl="0" eaLnBrk="0" fontAlgn="base" hangingPunct="0">
        <a:spcBef>
          <a:spcPct val="20000"/>
        </a:spcBef>
        <a:spcAft>
          <a:spcPct val="0"/>
        </a:spcAft>
        <a:buChar char="–"/>
        <a:defRPr sz="29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18" Type="http://schemas.openxmlformats.org/officeDocument/2006/relationships/image" Target="../media/image11.png"/><Relationship Id="rId3" Type="http://schemas.openxmlformats.org/officeDocument/2006/relationships/image" Target="../media/image1.png"/><Relationship Id="rId21" Type="http://schemas.openxmlformats.org/officeDocument/2006/relationships/image" Target="../media/image14.png"/><Relationship Id="rId7" Type="http://schemas.openxmlformats.org/officeDocument/2006/relationships/image" Target="../media/image5.png"/><Relationship Id="rId12" Type="http://schemas.openxmlformats.org/officeDocument/2006/relationships/chart" Target="../charts/chart2.xml"/><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chart" Target="../charts/chart5.xml"/><Relationship Id="rId20"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chart" Target="../charts/chart1.xml"/><Relationship Id="rId5" Type="http://schemas.openxmlformats.org/officeDocument/2006/relationships/image" Target="../media/image3.png"/><Relationship Id="rId15" Type="http://schemas.openxmlformats.org/officeDocument/2006/relationships/chart" Target="../charts/chart4.xml"/><Relationship Id="rId10" Type="http://schemas.openxmlformats.org/officeDocument/2006/relationships/image" Target="../media/image8.png"/><Relationship Id="rId19"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chart" Target="../charts/chart3.xml"/><Relationship Id="rId2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5054646" y="195035"/>
            <a:ext cx="22967289" cy="6093762"/>
          </a:xfrm>
          <a:prstGeom prst="rect">
            <a:avLst/>
          </a:prstGeom>
          <a:noFill/>
          <a:ln w="9525">
            <a:noFill/>
            <a:miter lim="800000"/>
          </a:ln>
          <a:effectLst/>
        </p:spPr>
        <p:txBody>
          <a:bodyPr wrap="square" lIns="91243" tIns="45614" rIns="91243" bIns="45614">
            <a:spAutoFit/>
          </a:bodyPr>
          <a:lstStyle/>
          <a:p>
            <a:pPr algn="ctr"/>
            <a:r>
              <a:rPr lang="en-US" altLang="en-US" sz="8200" b="1" dirty="0">
                <a:solidFill>
                  <a:schemeClr val="accent2">
                    <a:lumMod val="75000"/>
                  </a:schemeClr>
                </a:solidFill>
                <a:latin typeface="Times New Roman" panose="02020603050405020304" pitchFamily="18" charset="0"/>
                <a:cs typeface="Times New Roman" panose="02020603050405020304" pitchFamily="18" charset="0"/>
              </a:rPr>
              <a:t>Sustainability Analysis of PV-Wind-Battery-Diesel Hybrid Microgrid for Rohingya Refugee Camp at Bhasan Char</a:t>
            </a:r>
          </a:p>
          <a:p>
            <a:pPr algn="ctr"/>
            <a:r>
              <a:rPr lang="en-US" altLang="en-US" sz="4800" b="1" i="1" dirty="0">
                <a:solidFill>
                  <a:schemeClr val="accent2">
                    <a:lumMod val="75000"/>
                  </a:schemeClr>
                </a:solidFill>
                <a:latin typeface="Times New Roman" panose="02020603050405020304" pitchFamily="18" charset="0"/>
                <a:cs typeface="Times New Roman" panose="02020603050405020304" pitchFamily="18" charset="0"/>
              </a:rPr>
              <a:t>Mahfuj Rahman, </a:t>
            </a:r>
            <a:r>
              <a:rPr lang="en-US" altLang="en-US" sz="4800" b="1" i="1" dirty="0" err="1">
                <a:solidFill>
                  <a:schemeClr val="accent2">
                    <a:lumMod val="75000"/>
                  </a:schemeClr>
                </a:solidFill>
                <a:latin typeface="Times New Roman" panose="02020603050405020304" pitchFamily="18" charset="0"/>
                <a:cs typeface="Times New Roman" panose="02020603050405020304" pitchFamily="18" charset="0"/>
              </a:rPr>
              <a:t>Shakhawat</a:t>
            </a:r>
            <a:r>
              <a:rPr lang="en-US" altLang="en-US" sz="4800" b="1" i="1" dirty="0">
                <a:solidFill>
                  <a:schemeClr val="accent2">
                    <a:lumMod val="75000"/>
                  </a:schemeClr>
                </a:solidFill>
                <a:latin typeface="Times New Roman" panose="02020603050405020304" pitchFamily="18" charset="0"/>
                <a:cs typeface="Times New Roman" panose="02020603050405020304" pitchFamily="18" charset="0"/>
              </a:rPr>
              <a:t> Hossain &amp; Riyad Hossain</a:t>
            </a:r>
          </a:p>
          <a:p>
            <a:pPr algn="ctr"/>
            <a:r>
              <a:rPr lang="en-US" sz="4800" dirty="0">
                <a:solidFill>
                  <a:schemeClr val="accent2">
                    <a:lumMod val="75000"/>
                  </a:schemeClr>
                </a:solidFill>
              </a:rPr>
              <a:t>Department of Electrical and Electronic Engineering</a:t>
            </a:r>
          </a:p>
          <a:p>
            <a:pPr algn="ctr"/>
            <a:r>
              <a:rPr lang="en-US" sz="4800" dirty="0">
                <a:solidFill>
                  <a:schemeClr val="accent2">
                    <a:lumMod val="75000"/>
                  </a:schemeClr>
                </a:solidFill>
              </a:rPr>
              <a:t>Independent University, Bangladesh</a:t>
            </a:r>
            <a:endParaRPr lang="en-US" altLang="en-US" sz="60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5123" name="Text Box 7"/>
          <p:cNvSpPr txBox="1">
            <a:spLocks noChangeArrowheads="1"/>
          </p:cNvSpPr>
          <p:nvPr/>
        </p:nvSpPr>
        <p:spPr bwMode="auto">
          <a:xfrm>
            <a:off x="523876" y="7539567"/>
            <a:ext cx="7506890" cy="584582"/>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a:solidFill>
                  <a:srgbClr val="FFFFFF"/>
                </a:solidFill>
              </a:rPr>
              <a:t>Abstract</a:t>
            </a:r>
          </a:p>
        </p:txBody>
      </p:sp>
      <p:sp>
        <p:nvSpPr>
          <p:cNvPr id="5124" name="Text Box 14"/>
          <p:cNvSpPr txBox="1">
            <a:spLocks noChangeArrowheads="1"/>
          </p:cNvSpPr>
          <p:nvPr/>
        </p:nvSpPr>
        <p:spPr bwMode="auto">
          <a:xfrm>
            <a:off x="360001" y="7609746"/>
            <a:ext cx="7959558" cy="14773275"/>
          </a:xfrm>
          <a:prstGeom prst="rect">
            <a:avLst/>
          </a:prstGeom>
          <a:noFill/>
          <a:ln w="9525">
            <a:noFill/>
            <a:miter lim="800000"/>
          </a:ln>
          <a:effectLst/>
        </p:spPr>
        <p:txBody>
          <a:bodyPr wrap="square" lIns="457200" tIns="457200" rIns="457200" bIns="457200" anchor="ctr">
            <a:spAutoFit/>
          </a:bodyPr>
          <a:lstStyle/>
          <a:p>
            <a:pPr algn="just" defTabSz="4389755" eaLnBrk="1" hangingPunct="1"/>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Bangladesh's recent economic expansion, driven by the country's rapid development, has increased demand for energy, increasing the country's dependency on fossil fuels such as natural gas and coal. The current thesis paper discusses the potential for the sustainability analysis study of hybrid microgrid for the efficient harnessing of the electricity in Bhasan Char, a small Island near Swandip located in Hatiya upazila, and the paper also recommends the use of PV/Wind/Battery/Diesel as an ideal hybrid microgrid system. To that goal, numerous combinations were created and thoroughly studied using simulations. A methodical approach was used to determine an optimal configuration by comparing the performance of several configurations by grouping together distinct parameters and different components. Including all the components in a configuration first, then attempting a different configuration one by one, such as a Diesel generator grouping with PV(Photovoltaic) and Wind Turbines, also PV(Photovoltaic) and Wind Turbines grouping independently, and many other configurations are used to obtain the most optimal and optimized outcomes. As previously indicated, simulations were used to identify the ideal arrangement.</a:t>
            </a:r>
            <a:endParaRPr lang="en-US" altLang="en-US" sz="3000" dirty="0">
              <a:latin typeface="Times New Roman" panose="02020603050405020304" pitchFamily="18" charset="0"/>
              <a:cs typeface="Times New Roman" panose="02020603050405020304" pitchFamily="18" charset="0"/>
            </a:endParaRPr>
          </a:p>
        </p:txBody>
      </p:sp>
      <p:sp>
        <p:nvSpPr>
          <p:cNvPr id="5126" name="Text Box 405"/>
          <p:cNvSpPr txBox="1">
            <a:spLocks noChangeArrowheads="1"/>
          </p:cNvSpPr>
          <p:nvPr/>
        </p:nvSpPr>
        <p:spPr bwMode="auto">
          <a:xfrm>
            <a:off x="8617744" y="7501467"/>
            <a:ext cx="7486650" cy="584582"/>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Complex Engineering Problems</a:t>
            </a:r>
          </a:p>
        </p:txBody>
      </p:sp>
      <p:sp>
        <p:nvSpPr>
          <p:cNvPr id="5127" name="Text Box 410"/>
          <p:cNvSpPr txBox="1">
            <a:spLocks noChangeArrowheads="1"/>
          </p:cNvSpPr>
          <p:nvPr/>
        </p:nvSpPr>
        <p:spPr bwMode="auto">
          <a:xfrm>
            <a:off x="8617348" y="12088112"/>
            <a:ext cx="7486650" cy="584582"/>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Complex Engineering Activities</a:t>
            </a:r>
          </a:p>
        </p:txBody>
      </p:sp>
      <p:sp>
        <p:nvSpPr>
          <p:cNvPr id="5128" name="Text Box 417"/>
          <p:cNvSpPr txBox="1">
            <a:spLocks noChangeArrowheads="1"/>
          </p:cNvSpPr>
          <p:nvPr/>
        </p:nvSpPr>
        <p:spPr bwMode="auto">
          <a:xfrm>
            <a:off x="8617744" y="16376534"/>
            <a:ext cx="7496176" cy="582295"/>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Proposed Total Budget </a:t>
            </a:r>
          </a:p>
        </p:txBody>
      </p:sp>
      <p:sp>
        <p:nvSpPr>
          <p:cNvPr id="5132" name="Text Box 478"/>
          <p:cNvSpPr txBox="1">
            <a:spLocks noChangeArrowheads="1"/>
          </p:cNvSpPr>
          <p:nvPr/>
        </p:nvSpPr>
        <p:spPr bwMode="auto">
          <a:xfrm>
            <a:off x="16710815" y="27140550"/>
            <a:ext cx="7508240" cy="582295"/>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Homer Optimization Result for 6 Cases</a:t>
            </a:r>
          </a:p>
        </p:txBody>
      </p:sp>
      <p:sp>
        <p:nvSpPr>
          <p:cNvPr id="5133" name="Text Box 480"/>
          <p:cNvSpPr txBox="1">
            <a:spLocks noChangeArrowheads="1"/>
          </p:cNvSpPr>
          <p:nvPr/>
        </p:nvSpPr>
        <p:spPr bwMode="auto">
          <a:xfrm>
            <a:off x="24780479" y="35087195"/>
            <a:ext cx="7486650" cy="584582"/>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Conclusions</a:t>
            </a:r>
          </a:p>
        </p:txBody>
      </p:sp>
      <p:sp>
        <p:nvSpPr>
          <p:cNvPr id="5197" name="Text Box 417"/>
          <p:cNvSpPr txBox="1">
            <a:spLocks noChangeArrowheads="1"/>
          </p:cNvSpPr>
          <p:nvPr/>
        </p:nvSpPr>
        <p:spPr bwMode="auto">
          <a:xfrm>
            <a:off x="8597066" y="20309037"/>
            <a:ext cx="7480697"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ja-JP" sz="3200" b="1" dirty="0">
                <a:solidFill>
                  <a:schemeClr val="bg1">
                    <a:lumMod val="20000"/>
                    <a:lumOff val="80000"/>
                  </a:schemeClr>
                </a:solidFill>
                <a:ea typeface="MS PGothic" pitchFamily="34" charset="-128"/>
                <a:cs typeface="Arial" panose="020B0604020202020204" pitchFamily="34" charset="0"/>
              </a:rPr>
              <a:t>Current Power Situation at Bhasan Char</a:t>
            </a:r>
            <a:endParaRPr lang="en-US" altLang="en-US" sz="3200" b="1" dirty="0">
              <a:solidFill>
                <a:schemeClr val="bg1">
                  <a:lumMod val="20000"/>
                  <a:lumOff val="80000"/>
                </a:schemeClr>
              </a:solidFill>
            </a:endParaRPr>
          </a:p>
        </p:txBody>
      </p:sp>
      <p:sp>
        <p:nvSpPr>
          <p:cNvPr id="5206" name="Rectangle 108"/>
          <p:cNvSpPr>
            <a:spLocks noChangeArrowheads="1"/>
          </p:cNvSpPr>
          <p:nvPr/>
        </p:nvSpPr>
        <p:spPr bwMode="auto">
          <a:xfrm>
            <a:off x="16805672" y="33949218"/>
            <a:ext cx="7494984" cy="546368"/>
          </a:xfrm>
          <a:prstGeom prst="rect">
            <a:avLst/>
          </a:prstGeom>
          <a:noFill/>
          <a:ln w="9525">
            <a:noFill/>
            <a:miter lim="800000"/>
          </a:ln>
        </p:spPr>
        <p:txBody>
          <a:bodyPr>
            <a:spAutoFit/>
          </a:bodyPr>
          <a:lstStyle/>
          <a:p>
            <a:pPr algn="ctr">
              <a:lnSpc>
                <a:spcPct val="107000"/>
              </a:lnSpc>
              <a:spcAft>
                <a:spcPts val="800"/>
              </a:spcAft>
            </a:pP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3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261" name="Content Placeholder 2"/>
          <p:cNvSpPr txBox="1"/>
          <p:nvPr/>
        </p:nvSpPr>
        <p:spPr bwMode="auto">
          <a:xfrm>
            <a:off x="24737060" y="32333745"/>
            <a:ext cx="7531576" cy="2754902"/>
          </a:xfrm>
          <a:prstGeom prst="rect">
            <a:avLst/>
          </a:prstGeom>
          <a:noFill/>
          <a:ln w="9525">
            <a:noFill/>
            <a:miter lim="800000"/>
          </a:ln>
          <a:effectLst/>
        </p:spPr>
        <p:txBody>
          <a:bodyPr lIns="456408" tIns="456408" rIns="456408" bIns="456408"/>
          <a:lstStyle/>
          <a:p>
            <a:pPr marL="576263" indent="-576263" algn="just">
              <a:buFont typeface="Wingdings" panose="05000000000000000000" pitchFamily="2" charset="2"/>
              <a:buChar char="Ø"/>
            </a:pPr>
            <a:r>
              <a:rPr lang="en-US" altLang="ja-JP" sz="2300" dirty="0">
                <a:latin typeface="Times New Roman" panose="02020603050405020304" pitchFamily="18" charset="0"/>
                <a:ea typeface="MS PGothic" pitchFamily="34" charset="-128"/>
                <a:cs typeface="Times New Roman" panose="02020603050405020304" pitchFamily="18" charset="0"/>
              </a:rPr>
              <a:t>Information related to Bhasan Char is very limited.</a:t>
            </a:r>
          </a:p>
          <a:p>
            <a:pPr marL="576263" indent="-576263" algn="just">
              <a:buFont typeface="Wingdings" panose="05000000000000000000" pitchFamily="2" charset="2"/>
              <a:buChar char="Ø"/>
            </a:pPr>
            <a:r>
              <a:rPr lang="en-US" altLang="ja-JP" sz="2300" dirty="0">
                <a:latin typeface="Times New Roman" panose="02020603050405020304" pitchFamily="18" charset="0"/>
                <a:ea typeface="MS PGothic" pitchFamily="34" charset="-128"/>
                <a:cs typeface="Times New Roman" panose="02020603050405020304" pitchFamily="18" charset="0"/>
              </a:rPr>
              <a:t>Implementation this project will cost a huge sum of money and manpower and high level of cooperation from government.</a:t>
            </a:r>
          </a:p>
          <a:p>
            <a:pPr marL="576263" indent="-576263" algn="just">
              <a:buFont typeface="Wingdings" panose="05000000000000000000" pitchFamily="2" charset="2"/>
              <a:buChar char="Ø"/>
            </a:pPr>
            <a:r>
              <a:rPr lang="en-US" sz="2300" dirty="0">
                <a:latin typeface="Times New Roman" panose="02020603050405020304" pitchFamily="18" charset="0"/>
                <a:ea typeface="MS PGothic" pitchFamily="34" charset="-128"/>
                <a:cs typeface="Times New Roman" panose="02020603050405020304" pitchFamily="18" charset="0"/>
              </a:rPr>
              <a:t>No certain policy is currently presented for such sustainable analysis for hybrid systems.</a:t>
            </a:r>
          </a:p>
          <a:p>
            <a:pPr marR="0" lvl="0" algn="just" defTabSz="914400" rtl="0" eaLnBrk="1" fontAlgn="auto" latinLnBrk="0" hangingPunct="1">
              <a:spcBef>
                <a:spcPts val="0"/>
              </a:spcBef>
              <a:spcAft>
                <a:spcPts val="0"/>
              </a:spcAft>
              <a:buClrTx/>
              <a:buSzTx/>
              <a:defRPr/>
            </a:pPr>
            <a:endParaRPr kumimoji="0" lang="en-US" altLang="ja-JP" sz="2400" b="0" i="0" u="none" strike="noStrike" kern="1200" cap="none" spc="0" normalizeH="0" baseline="0" noProof="0" dirty="0">
              <a:ln>
                <a:noFill/>
              </a:ln>
              <a:solidFill>
                <a:prstClr val="black"/>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5263" name="Text Box 480"/>
          <p:cNvSpPr txBox="1">
            <a:spLocks noChangeArrowheads="1"/>
          </p:cNvSpPr>
          <p:nvPr/>
        </p:nvSpPr>
        <p:spPr bwMode="auto">
          <a:xfrm>
            <a:off x="24793179" y="39260857"/>
            <a:ext cx="7486650" cy="584582"/>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Future Works</a:t>
            </a:r>
          </a:p>
        </p:txBody>
      </p:sp>
      <p:sp>
        <p:nvSpPr>
          <p:cNvPr id="5264" name="Text Box 417"/>
          <p:cNvSpPr txBox="1">
            <a:spLocks noChangeArrowheads="1"/>
          </p:cNvSpPr>
          <p:nvPr/>
        </p:nvSpPr>
        <p:spPr bwMode="auto">
          <a:xfrm>
            <a:off x="523876" y="22273766"/>
            <a:ext cx="7480697"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Objectives</a:t>
            </a:r>
          </a:p>
        </p:txBody>
      </p:sp>
      <p:sp>
        <p:nvSpPr>
          <p:cNvPr id="69" name="TextBox 68"/>
          <p:cNvSpPr txBox="1"/>
          <p:nvPr/>
        </p:nvSpPr>
        <p:spPr>
          <a:xfrm>
            <a:off x="703828" y="23010262"/>
            <a:ext cx="7153843" cy="2677656"/>
          </a:xfrm>
          <a:prstGeom prst="rect">
            <a:avLst/>
          </a:prstGeom>
          <a:noFill/>
        </p:spPr>
        <p:txBody>
          <a:bodyPr wrap="square" anchor="ctr">
            <a:spAutoFit/>
          </a:bodyPr>
          <a:lstStyle/>
          <a:p>
            <a:pPr marL="457200" indent="-457200" algn="just">
              <a:buFont typeface="Arial" panose="020B0604020202020204" pitchFamily="34" charset="0"/>
              <a:buChar char="•"/>
            </a:pPr>
            <a:r>
              <a:rPr lang="en-US" altLang="ja-JP" sz="2800" dirty="0">
                <a:latin typeface="Times New Roman" panose="02020603050405020304" pitchFamily="18" charset="0"/>
                <a:ea typeface="MS PGothic" pitchFamily="34" charset="-128"/>
                <a:cs typeface="Times New Roman" panose="02020603050405020304" pitchFamily="18" charset="0"/>
              </a:rPr>
              <a:t>Design a model for PV-Wind-Battery-Diesel Hybrid Microgrid Energy System.</a:t>
            </a:r>
          </a:p>
          <a:p>
            <a:pPr marL="457200" indent="-457200" algn="just">
              <a:buFont typeface="Arial" panose="020B0604020202020204" pitchFamily="34" charset="0"/>
              <a:buChar char="•"/>
            </a:pPr>
            <a:r>
              <a:rPr lang="en-US" altLang="ja-JP" sz="2800" dirty="0">
                <a:latin typeface="Times New Roman" panose="02020603050405020304" pitchFamily="18" charset="0"/>
                <a:ea typeface="MS PGothic" pitchFamily="34" charset="-128"/>
                <a:cs typeface="Times New Roman" panose="02020603050405020304" pitchFamily="18" charset="0"/>
              </a:rPr>
              <a:t>Finding an efficient and suitable hybrid Microgrid system for Bhasan Char in terms of sustainability - technically, economically, environmentally and socially.</a:t>
            </a:r>
          </a:p>
        </p:txBody>
      </p:sp>
      <p:sp>
        <p:nvSpPr>
          <p:cNvPr id="6" name="Oval 5"/>
          <p:cNvSpPr/>
          <p:nvPr/>
        </p:nvSpPr>
        <p:spPr bwMode="auto">
          <a:xfrm>
            <a:off x="760979" y="38119768"/>
            <a:ext cx="1311661" cy="85961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457200" rIns="457200" bIns="457200" numCol="1" rtlCol="0" anchor="t" anchorCtr="0" compatLnSpc="1">
            <a:spAutoFit/>
          </a:bodyPr>
          <a:lstStyle/>
          <a:p>
            <a:pPr marL="0" marR="0" indent="0" algn="l" defTabSz="4389755" rtl="0" eaLnBrk="1" fontAlgn="base" latinLnBrk="0" hangingPunct="1">
              <a:lnSpc>
                <a:spcPct val="100000"/>
              </a:lnSpc>
              <a:spcBef>
                <a:spcPct val="0"/>
              </a:spcBef>
              <a:spcAft>
                <a:spcPct val="0"/>
              </a:spcAft>
              <a:buClrTx/>
              <a:buSzTx/>
              <a:buFontTx/>
              <a:buNone/>
            </a:pPr>
            <a:endParaRPr kumimoji="0" lang="en-US" sz="2900" b="0" i="0" u="none" strike="noStrike" cap="none" normalizeH="0" baseline="0">
              <a:ln>
                <a:noFill/>
              </a:ln>
              <a:solidFill>
                <a:schemeClr val="tx1"/>
              </a:solidFill>
              <a:effectLst/>
              <a:latin typeface="Arial Narrow" panose="020B0606020202030204" pitchFamily="34" charset="0"/>
            </a:endParaRPr>
          </a:p>
        </p:txBody>
      </p:sp>
      <p:sp>
        <p:nvSpPr>
          <p:cNvPr id="126" name="Text Box 478"/>
          <p:cNvSpPr txBox="1">
            <a:spLocks noChangeArrowheads="1"/>
          </p:cNvSpPr>
          <p:nvPr/>
        </p:nvSpPr>
        <p:spPr bwMode="auto">
          <a:xfrm>
            <a:off x="24828659" y="7494887"/>
            <a:ext cx="7439977" cy="584582"/>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r>
              <a:rPr lang="en-US" altLang="ja-JP" sz="3200" b="1" dirty="0">
                <a:solidFill>
                  <a:schemeClr val="bg1">
                    <a:lumMod val="20000"/>
                    <a:lumOff val="80000"/>
                  </a:schemeClr>
                </a:solidFill>
                <a:ea typeface="MS PGothic" pitchFamily="34" charset="-128"/>
                <a:cs typeface="Arial" panose="020B0604020202020204" pitchFamily="34" charset="0"/>
              </a:rPr>
              <a:t>Microgrid Ranking</a:t>
            </a:r>
          </a:p>
        </p:txBody>
      </p:sp>
      <p:sp>
        <p:nvSpPr>
          <p:cNvPr id="139" name="Text Box 480"/>
          <p:cNvSpPr txBox="1">
            <a:spLocks noChangeArrowheads="1"/>
          </p:cNvSpPr>
          <p:nvPr/>
        </p:nvSpPr>
        <p:spPr bwMode="auto">
          <a:xfrm>
            <a:off x="24801016" y="27285278"/>
            <a:ext cx="7486650" cy="1077024"/>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Impact of project outcome on the environment and sustainability</a:t>
            </a:r>
          </a:p>
        </p:txBody>
      </p:sp>
      <p:sp>
        <p:nvSpPr>
          <p:cNvPr id="80" name="Rectangle 79"/>
          <p:cNvSpPr/>
          <p:nvPr/>
        </p:nvSpPr>
        <p:spPr bwMode="auto">
          <a:xfrm>
            <a:off x="16805672" y="35905885"/>
            <a:ext cx="7772826" cy="29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0" tIns="457200" rIns="457200" bIns="457200" numCol="1" rtlCol="0" anchor="t" anchorCtr="0" compatLnSpc="1">
            <a:spAutoFit/>
          </a:bodyPr>
          <a:lstStyle/>
          <a:p>
            <a:pPr marL="0" marR="0" indent="0" algn="l" defTabSz="4389755" rtl="0" eaLnBrk="1" fontAlgn="base" latinLnBrk="0" hangingPunct="1">
              <a:lnSpc>
                <a:spcPct val="100000"/>
              </a:lnSpc>
              <a:spcBef>
                <a:spcPct val="0"/>
              </a:spcBef>
              <a:spcAft>
                <a:spcPct val="0"/>
              </a:spcAft>
              <a:buClrTx/>
              <a:buSzTx/>
              <a:buFontTx/>
              <a:buNone/>
            </a:pPr>
            <a:endParaRPr kumimoji="0" lang="en-US" sz="2900" b="0" i="0" u="none" strike="noStrike" cap="none" normalizeH="0" baseline="0">
              <a:ln>
                <a:noFill/>
              </a:ln>
              <a:solidFill>
                <a:schemeClr val="tx1"/>
              </a:solidFill>
              <a:effectLst/>
              <a:latin typeface="Arial Narrow" panose="020B0606020202030204" pitchFamily="34" charset="0"/>
            </a:endParaRPr>
          </a:p>
        </p:txBody>
      </p:sp>
      <p:sp>
        <p:nvSpPr>
          <p:cNvPr id="149" name="Text Box 480"/>
          <p:cNvSpPr txBox="1">
            <a:spLocks noChangeArrowheads="1"/>
          </p:cNvSpPr>
          <p:nvPr/>
        </p:nvSpPr>
        <p:spPr bwMode="auto">
          <a:xfrm>
            <a:off x="24818577" y="32159710"/>
            <a:ext cx="7423150" cy="582295"/>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Limitations</a:t>
            </a:r>
          </a:p>
        </p:txBody>
      </p:sp>
      <p:sp>
        <p:nvSpPr>
          <p:cNvPr id="152" name="TextBox 151"/>
          <p:cNvSpPr txBox="1"/>
          <p:nvPr/>
        </p:nvSpPr>
        <p:spPr>
          <a:xfrm>
            <a:off x="24824928" y="35671777"/>
            <a:ext cx="7442201" cy="3416320"/>
          </a:xfrm>
          <a:prstGeom prst="rect">
            <a:avLst/>
          </a:prstGeom>
          <a:noFill/>
        </p:spPr>
        <p:txBody>
          <a:bodyPr wrap="square">
            <a:spAutoFit/>
          </a:bodyPr>
          <a:lstStyle/>
          <a:p>
            <a:pPr marL="576263" indent="-576263" algn="just">
              <a:buFont typeface="Wingdings" panose="05000000000000000000" pitchFamily="2" charset="2"/>
              <a:buChar char="ü"/>
            </a:pPr>
            <a:r>
              <a:rPr lang="en-US" sz="2400" dirty="0">
                <a:latin typeface="Times New Roman" panose="02020603050405020304" pitchFamily="18" charset="0"/>
                <a:ea typeface="MS PGothic" pitchFamily="34" charset="-128"/>
                <a:cs typeface="Times New Roman" panose="02020603050405020304" pitchFamily="18" charset="0"/>
              </a:rPr>
              <a:t>6 microgrid configurations have been evaluated and analyzed, in terms of 4 key sustainable performance parameter, including 13 sub indicators.</a:t>
            </a:r>
          </a:p>
          <a:p>
            <a:pPr marL="576263" indent="-576263" algn="just">
              <a:buFont typeface="Wingdings" panose="05000000000000000000" pitchFamily="2" charset="2"/>
              <a:buChar char="ü"/>
            </a:pPr>
            <a:r>
              <a:rPr lang="en-US" sz="2400" dirty="0">
                <a:latin typeface="Times New Roman" panose="02020603050405020304" pitchFamily="18" charset="0"/>
                <a:ea typeface="MS PGothic" pitchFamily="34" charset="-128"/>
                <a:cs typeface="Times New Roman" panose="02020603050405020304" pitchFamily="18" charset="0"/>
              </a:rPr>
              <a:t>An estimated load calculation is done for which optimization is done using HOMER Pro load dispatch technique and to determine size of each component.</a:t>
            </a:r>
          </a:p>
          <a:p>
            <a:pPr marL="576263" indent="-576263" algn="just">
              <a:buFont typeface="Wingdings" panose="05000000000000000000" pitchFamily="2" charset="2"/>
              <a:buChar char="ü"/>
            </a:pPr>
            <a:r>
              <a:rPr lang="en-US" sz="2400" dirty="0">
                <a:latin typeface="Times New Roman" panose="02020603050405020304" pitchFamily="18" charset="0"/>
                <a:ea typeface="MS PGothic" pitchFamily="34" charset="-128"/>
                <a:cs typeface="Times New Roman" panose="02020603050405020304" pitchFamily="18" charset="0"/>
              </a:rPr>
              <a:t>We have concluded the hybrid system of PV/Wind/DG/Converter/Battery is more feasible and sustainable for Bhasan Char Rohingya Refugee Camp.</a:t>
            </a:r>
          </a:p>
        </p:txBody>
      </p:sp>
      <p:sp>
        <p:nvSpPr>
          <p:cNvPr id="154" name="TextBox 153"/>
          <p:cNvSpPr txBox="1"/>
          <p:nvPr/>
        </p:nvSpPr>
        <p:spPr>
          <a:xfrm>
            <a:off x="24863751" y="40018155"/>
            <a:ext cx="7415504" cy="2677656"/>
          </a:xfrm>
          <a:prstGeom prst="rect">
            <a:avLst/>
          </a:prstGeom>
          <a:noFill/>
        </p:spPr>
        <p:txBody>
          <a:bodyPr wrap="square">
            <a:spAutoFit/>
          </a:bodyPr>
          <a:lstStyle/>
          <a:p>
            <a:pPr marL="576263" indent="-576263" algn="just">
              <a:buFont typeface="Wingdings" panose="05000000000000000000" pitchFamily="2" charset="2"/>
              <a:buChar char="Ø"/>
            </a:pPr>
            <a:r>
              <a:rPr lang="en-US" sz="2400" dirty="0">
                <a:latin typeface="Times New Roman" panose="02020603050405020304" pitchFamily="18" charset="0"/>
                <a:ea typeface="MS PGothic" pitchFamily="34" charset="-128"/>
                <a:cs typeface="Times New Roman" panose="02020603050405020304" pitchFamily="18" charset="0"/>
              </a:rPr>
              <a:t>Many more analysis can be done on this project in the future, using HOMER pro software, adding different renewable resources like ‘Biomass or Wave energy’ and more sensitivity cases.</a:t>
            </a:r>
          </a:p>
          <a:p>
            <a:pPr marL="576263" indent="-576263"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This analysis will help academies and policymakers to make a refined system or policy for an analyzing sustainability analysis of hybrid microgrids. </a:t>
            </a:r>
          </a:p>
        </p:txBody>
      </p:sp>
      <p:sp>
        <p:nvSpPr>
          <p:cNvPr id="158" name="Text Box 417"/>
          <p:cNvSpPr txBox="1">
            <a:spLocks noChangeArrowheads="1"/>
          </p:cNvSpPr>
          <p:nvPr/>
        </p:nvSpPr>
        <p:spPr bwMode="auto">
          <a:xfrm>
            <a:off x="557051" y="26055041"/>
            <a:ext cx="7480697"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ja-JP" sz="3200" b="1" dirty="0">
                <a:solidFill>
                  <a:schemeClr val="bg1">
                    <a:lumMod val="20000"/>
                    <a:lumOff val="80000"/>
                  </a:schemeClr>
                </a:solidFill>
                <a:effectLst>
                  <a:outerShdw blurRad="38100" dist="19050" dir="2700000" algn="tl" rotWithShape="0">
                    <a:schemeClr val="dk1">
                      <a:alpha val="40000"/>
                    </a:schemeClr>
                  </a:outerShdw>
                </a:effectLst>
                <a:ea typeface="MS PGothic" panose="020B0600070205080204" pitchFamily="34" charset="-128"/>
                <a:cs typeface="Arial" panose="020B0604020202020204" pitchFamily="34" charset="0"/>
                <a:sym typeface="+mn-ea"/>
              </a:rPr>
              <a:t>Project Plan – Gantt Chart</a:t>
            </a:r>
          </a:p>
        </p:txBody>
      </p:sp>
      <p:pic>
        <p:nvPicPr>
          <p:cNvPr id="4" name="Picture 3"/>
          <p:cNvPicPr>
            <a:picLocks noChangeAspect="1"/>
          </p:cNvPicPr>
          <p:nvPr/>
        </p:nvPicPr>
        <p:blipFill>
          <a:blip r:embed="rId3"/>
          <a:stretch>
            <a:fillRect/>
          </a:stretch>
        </p:blipFill>
        <p:spPr>
          <a:xfrm>
            <a:off x="1416809" y="140250"/>
            <a:ext cx="3485198" cy="6169408"/>
          </a:xfrm>
          <a:prstGeom prst="rect">
            <a:avLst/>
          </a:prstGeom>
        </p:spPr>
      </p:pic>
      <p:sp>
        <p:nvSpPr>
          <p:cNvPr id="71" name="Text Box 424"/>
          <p:cNvSpPr txBox="1">
            <a:spLocks noChangeArrowheads="1"/>
          </p:cNvSpPr>
          <p:nvPr/>
        </p:nvSpPr>
        <p:spPr bwMode="auto">
          <a:xfrm>
            <a:off x="16703257" y="7535165"/>
            <a:ext cx="7486650"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sym typeface="+mn-ea"/>
              </a:rPr>
              <a:t>Design Parameter</a:t>
            </a:r>
            <a:endParaRPr lang="en-US" altLang="en-US" sz="3200" b="1" dirty="0">
              <a:solidFill>
                <a:srgbClr val="F8F8F8"/>
              </a:solidFill>
            </a:endParaRPr>
          </a:p>
        </p:txBody>
      </p:sp>
      <p:sp>
        <p:nvSpPr>
          <p:cNvPr id="72" name="Text Box 461"/>
          <p:cNvSpPr txBox="1">
            <a:spLocks noChangeArrowheads="1"/>
          </p:cNvSpPr>
          <p:nvPr/>
        </p:nvSpPr>
        <p:spPr bwMode="auto">
          <a:xfrm>
            <a:off x="24794210" y="19461194"/>
            <a:ext cx="7510780" cy="582295"/>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Result Analysis</a:t>
            </a:r>
          </a:p>
        </p:txBody>
      </p:sp>
      <p:sp>
        <p:nvSpPr>
          <p:cNvPr id="73" name="Text Box 424"/>
          <p:cNvSpPr txBox="1">
            <a:spLocks noChangeArrowheads="1"/>
          </p:cNvSpPr>
          <p:nvPr/>
        </p:nvSpPr>
        <p:spPr bwMode="auto">
          <a:xfrm>
            <a:off x="24780479" y="14768609"/>
            <a:ext cx="7559040" cy="582295"/>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Result Comparison with Similar Microgrids</a:t>
            </a:r>
          </a:p>
        </p:txBody>
      </p:sp>
      <p:sp>
        <p:nvSpPr>
          <p:cNvPr id="75" name="Text Box 424"/>
          <p:cNvSpPr txBox="1">
            <a:spLocks noChangeArrowheads="1"/>
          </p:cNvSpPr>
          <p:nvPr/>
        </p:nvSpPr>
        <p:spPr bwMode="auto">
          <a:xfrm>
            <a:off x="16698777" y="31673129"/>
            <a:ext cx="7486650" cy="584582"/>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Assigning Values to Sub-Indicators</a:t>
            </a:r>
          </a:p>
        </p:txBody>
      </p:sp>
      <p:sp>
        <p:nvSpPr>
          <p:cNvPr id="76" name="Text Box 424"/>
          <p:cNvSpPr txBox="1">
            <a:spLocks noChangeArrowheads="1"/>
          </p:cNvSpPr>
          <p:nvPr/>
        </p:nvSpPr>
        <p:spPr bwMode="auto">
          <a:xfrm>
            <a:off x="16717411" y="17772878"/>
            <a:ext cx="7486650" cy="584582"/>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Microgrid Configuration</a:t>
            </a:r>
          </a:p>
        </p:txBody>
      </p:sp>
      <p:sp>
        <p:nvSpPr>
          <p:cNvPr id="37" name="Text Box 417"/>
          <p:cNvSpPr txBox="1">
            <a:spLocks noChangeArrowheads="1"/>
          </p:cNvSpPr>
          <p:nvPr/>
        </p:nvSpPr>
        <p:spPr bwMode="auto">
          <a:xfrm>
            <a:off x="557051" y="31857127"/>
            <a:ext cx="7480697"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ja-JP" sz="3200" b="1" dirty="0">
                <a:solidFill>
                  <a:schemeClr val="bg1">
                    <a:lumMod val="20000"/>
                    <a:lumOff val="80000"/>
                  </a:schemeClr>
                </a:solidFill>
                <a:effectLst>
                  <a:outerShdw blurRad="38100" dist="19050" dir="2700000" algn="tl" rotWithShape="0">
                    <a:schemeClr val="dk1">
                      <a:alpha val="40000"/>
                    </a:schemeClr>
                  </a:outerShdw>
                </a:effectLst>
                <a:ea typeface="MS PGothic" panose="020B0600070205080204" pitchFamily="34" charset="-128"/>
                <a:cs typeface="Arial" panose="020B0604020202020204" pitchFamily="34" charset="0"/>
                <a:sym typeface="+mn-ea"/>
              </a:rPr>
              <a:t>Work Plan – RACI Matrix</a:t>
            </a:r>
          </a:p>
        </p:txBody>
      </p:sp>
      <p:sp>
        <p:nvSpPr>
          <p:cNvPr id="38" name="Text Box 417"/>
          <p:cNvSpPr txBox="1">
            <a:spLocks noChangeArrowheads="1"/>
          </p:cNvSpPr>
          <p:nvPr/>
        </p:nvSpPr>
        <p:spPr bwMode="auto">
          <a:xfrm>
            <a:off x="563224" y="37971719"/>
            <a:ext cx="7480697"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ja-JP" sz="3200" b="1" dirty="0">
                <a:solidFill>
                  <a:schemeClr val="bg1">
                    <a:lumMod val="20000"/>
                    <a:lumOff val="80000"/>
                  </a:schemeClr>
                </a:solidFill>
                <a:ea typeface="MS PGothic" panose="020B0600070205080204" pitchFamily="34" charset="-128"/>
                <a:cs typeface="Arial" panose="020B0604020202020204" pitchFamily="34" charset="0"/>
                <a:sym typeface="+mn-ea"/>
              </a:rPr>
              <a:t>Research Methodology</a:t>
            </a:r>
            <a:endParaRPr lang="en-US" altLang="ja-JP" sz="3200" b="1" dirty="0">
              <a:solidFill>
                <a:schemeClr val="bg1">
                  <a:lumMod val="20000"/>
                  <a:lumOff val="80000"/>
                </a:schemeClr>
              </a:solidFill>
              <a:effectLst>
                <a:outerShdw blurRad="38100" dist="19050" dir="2700000" algn="tl" rotWithShape="0">
                  <a:schemeClr val="dk1">
                    <a:alpha val="40000"/>
                  </a:schemeClr>
                </a:outerShdw>
              </a:effectLst>
              <a:ea typeface="MS PGothic" panose="020B0600070205080204" pitchFamily="34" charset="-128"/>
              <a:cs typeface="Arial" panose="020B0604020202020204" pitchFamily="34" charset="0"/>
              <a:sym typeface="+mn-ea"/>
            </a:endParaRPr>
          </a:p>
        </p:txBody>
      </p:sp>
      <p:sp>
        <p:nvSpPr>
          <p:cNvPr id="12" name="TextBox 11">
            <a:extLst>
              <a:ext uri="{FF2B5EF4-FFF2-40B4-BE49-F238E27FC236}">
                <a16:creationId xmlns:a16="http://schemas.microsoft.com/office/drawing/2014/main" id="{E15DEE83-AB15-8BCF-409D-1946CA28585E}"/>
              </a:ext>
            </a:extLst>
          </p:cNvPr>
          <p:cNvSpPr txBox="1"/>
          <p:nvPr/>
        </p:nvSpPr>
        <p:spPr>
          <a:xfrm>
            <a:off x="26625132" y="3852977"/>
            <a:ext cx="4623044" cy="1938992"/>
          </a:xfrm>
          <a:prstGeom prst="rect">
            <a:avLst/>
          </a:prstGeom>
          <a:noFill/>
          <a:ln w="28575">
            <a:solidFill>
              <a:schemeClr val="tx1"/>
            </a:solidFill>
          </a:ln>
        </p:spPr>
        <p:txBody>
          <a:bodyPr wrap="square" rtlCol="0">
            <a:spAutoFit/>
          </a:bodyPr>
          <a:lstStyle/>
          <a:p>
            <a:pPr algn="ctr"/>
            <a:r>
              <a:rPr lang="en-US" sz="6000" b="1" dirty="0">
                <a:solidFill>
                  <a:schemeClr val="accent2">
                    <a:lumMod val="75000"/>
                  </a:schemeClr>
                </a:solidFill>
                <a:latin typeface="Times New Roman" panose="02020603050405020304" pitchFamily="18" charset="0"/>
                <a:cs typeface="Times New Roman" panose="02020603050405020304" pitchFamily="18" charset="0"/>
              </a:rPr>
              <a:t>FYDP </a:t>
            </a:r>
          </a:p>
          <a:p>
            <a:pPr algn="ctr"/>
            <a:r>
              <a:rPr lang="en-US" sz="6000" b="1" dirty="0">
                <a:solidFill>
                  <a:schemeClr val="accent2">
                    <a:lumMod val="75000"/>
                  </a:schemeClr>
                </a:solidFill>
                <a:latin typeface="Times New Roman" panose="02020603050405020304" pitchFamily="18" charset="0"/>
                <a:cs typeface="Times New Roman" panose="02020603050405020304" pitchFamily="18" charset="0"/>
              </a:rPr>
              <a:t>Spring 2022</a:t>
            </a:r>
          </a:p>
        </p:txBody>
      </p:sp>
      <p:graphicFrame>
        <p:nvGraphicFramePr>
          <p:cNvPr id="59" name="Table 58">
            <a:extLst>
              <a:ext uri="{FF2B5EF4-FFF2-40B4-BE49-F238E27FC236}">
                <a16:creationId xmlns:a16="http://schemas.microsoft.com/office/drawing/2014/main" id="{569B1AEF-E743-236E-8B59-ED236B07CA6F}"/>
              </a:ext>
            </a:extLst>
          </p:cNvPr>
          <p:cNvGraphicFramePr>
            <a:graphicFrameLocks noGrp="1"/>
          </p:cNvGraphicFramePr>
          <p:nvPr>
            <p:extLst>
              <p:ext uri="{D42A27DB-BD31-4B8C-83A1-F6EECF244321}">
                <p14:modId xmlns:p14="http://schemas.microsoft.com/office/powerpoint/2010/main" val="4259729517"/>
              </p:ext>
            </p:extLst>
          </p:nvPr>
        </p:nvGraphicFramePr>
        <p:xfrm>
          <a:off x="550373" y="26645676"/>
          <a:ext cx="7408241" cy="5316603"/>
        </p:xfrm>
        <a:graphic>
          <a:graphicData uri="http://schemas.openxmlformats.org/drawingml/2006/table">
            <a:tbl>
              <a:tblPr firstRow="1" firstCol="1" bandRow="1">
                <a:tableStyleId>{5C22544A-7EE6-4342-B048-85BDC9FD1C3A}</a:tableStyleId>
              </a:tblPr>
              <a:tblGrid>
                <a:gridCol w="1295993">
                  <a:extLst>
                    <a:ext uri="{9D8B030D-6E8A-4147-A177-3AD203B41FA5}">
                      <a16:colId xmlns:a16="http://schemas.microsoft.com/office/drawing/2014/main" val="3883831429"/>
                    </a:ext>
                  </a:extLst>
                </a:gridCol>
                <a:gridCol w="254677">
                  <a:extLst>
                    <a:ext uri="{9D8B030D-6E8A-4147-A177-3AD203B41FA5}">
                      <a16:colId xmlns:a16="http://schemas.microsoft.com/office/drawing/2014/main" val="124828198"/>
                    </a:ext>
                  </a:extLst>
                </a:gridCol>
                <a:gridCol w="254677">
                  <a:extLst>
                    <a:ext uri="{9D8B030D-6E8A-4147-A177-3AD203B41FA5}">
                      <a16:colId xmlns:a16="http://schemas.microsoft.com/office/drawing/2014/main" val="4210191778"/>
                    </a:ext>
                  </a:extLst>
                </a:gridCol>
                <a:gridCol w="254677">
                  <a:extLst>
                    <a:ext uri="{9D8B030D-6E8A-4147-A177-3AD203B41FA5}">
                      <a16:colId xmlns:a16="http://schemas.microsoft.com/office/drawing/2014/main" val="4044321669"/>
                    </a:ext>
                  </a:extLst>
                </a:gridCol>
                <a:gridCol w="254677">
                  <a:extLst>
                    <a:ext uri="{9D8B030D-6E8A-4147-A177-3AD203B41FA5}">
                      <a16:colId xmlns:a16="http://schemas.microsoft.com/office/drawing/2014/main" val="2301146463"/>
                    </a:ext>
                  </a:extLst>
                </a:gridCol>
                <a:gridCol w="254677">
                  <a:extLst>
                    <a:ext uri="{9D8B030D-6E8A-4147-A177-3AD203B41FA5}">
                      <a16:colId xmlns:a16="http://schemas.microsoft.com/office/drawing/2014/main" val="828321555"/>
                    </a:ext>
                  </a:extLst>
                </a:gridCol>
                <a:gridCol w="254677">
                  <a:extLst>
                    <a:ext uri="{9D8B030D-6E8A-4147-A177-3AD203B41FA5}">
                      <a16:colId xmlns:a16="http://schemas.microsoft.com/office/drawing/2014/main" val="4000302824"/>
                    </a:ext>
                  </a:extLst>
                </a:gridCol>
                <a:gridCol w="254677">
                  <a:extLst>
                    <a:ext uri="{9D8B030D-6E8A-4147-A177-3AD203B41FA5}">
                      <a16:colId xmlns:a16="http://schemas.microsoft.com/office/drawing/2014/main" val="2230566609"/>
                    </a:ext>
                  </a:extLst>
                </a:gridCol>
                <a:gridCol w="254677">
                  <a:extLst>
                    <a:ext uri="{9D8B030D-6E8A-4147-A177-3AD203B41FA5}">
                      <a16:colId xmlns:a16="http://schemas.microsoft.com/office/drawing/2014/main" val="4279633517"/>
                    </a:ext>
                  </a:extLst>
                </a:gridCol>
                <a:gridCol w="254677">
                  <a:extLst>
                    <a:ext uri="{9D8B030D-6E8A-4147-A177-3AD203B41FA5}">
                      <a16:colId xmlns:a16="http://schemas.microsoft.com/office/drawing/2014/main" val="1287571070"/>
                    </a:ext>
                  </a:extLst>
                </a:gridCol>
                <a:gridCol w="254677">
                  <a:extLst>
                    <a:ext uri="{9D8B030D-6E8A-4147-A177-3AD203B41FA5}">
                      <a16:colId xmlns:a16="http://schemas.microsoft.com/office/drawing/2014/main" val="64999180"/>
                    </a:ext>
                  </a:extLst>
                </a:gridCol>
                <a:gridCol w="346794">
                  <a:extLst>
                    <a:ext uri="{9D8B030D-6E8A-4147-A177-3AD203B41FA5}">
                      <a16:colId xmlns:a16="http://schemas.microsoft.com/office/drawing/2014/main" val="1770480734"/>
                    </a:ext>
                  </a:extLst>
                </a:gridCol>
                <a:gridCol w="162560">
                  <a:extLst>
                    <a:ext uri="{9D8B030D-6E8A-4147-A177-3AD203B41FA5}">
                      <a16:colId xmlns:a16="http://schemas.microsoft.com/office/drawing/2014/main" val="3195581362"/>
                    </a:ext>
                  </a:extLst>
                </a:gridCol>
                <a:gridCol w="254677">
                  <a:extLst>
                    <a:ext uri="{9D8B030D-6E8A-4147-A177-3AD203B41FA5}">
                      <a16:colId xmlns:a16="http://schemas.microsoft.com/office/drawing/2014/main" val="1723743089"/>
                    </a:ext>
                  </a:extLst>
                </a:gridCol>
                <a:gridCol w="254677">
                  <a:extLst>
                    <a:ext uri="{9D8B030D-6E8A-4147-A177-3AD203B41FA5}">
                      <a16:colId xmlns:a16="http://schemas.microsoft.com/office/drawing/2014/main" val="1906093385"/>
                    </a:ext>
                  </a:extLst>
                </a:gridCol>
                <a:gridCol w="254677">
                  <a:extLst>
                    <a:ext uri="{9D8B030D-6E8A-4147-A177-3AD203B41FA5}">
                      <a16:colId xmlns:a16="http://schemas.microsoft.com/office/drawing/2014/main" val="4213282559"/>
                    </a:ext>
                  </a:extLst>
                </a:gridCol>
                <a:gridCol w="254677">
                  <a:extLst>
                    <a:ext uri="{9D8B030D-6E8A-4147-A177-3AD203B41FA5}">
                      <a16:colId xmlns:a16="http://schemas.microsoft.com/office/drawing/2014/main" val="109673699"/>
                    </a:ext>
                  </a:extLst>
                </a:gridCol>
                <a:gridCol w="254677">
                  <a:extLst>
                    <a:ext uri="{9D8B030D-6E8A-4147-A177-3AD203B41FA5}">
                      <a16:colId xmlns:a16="http://schemas.microsoft.com/office/drawing/2014/main" val="425675131"/>
                    </a:ext>
                  </a:extLst>
                </a:gridCol>
                <a:gridCol w="254677">
                  <a:extLst>
                    <a:ext uri="{9D8B030D-6E8A-4147-A177-3AD203B41FA5}">
                      <a16:colId xmlns:a16="http://schemas.microsoft.com/office/drawing/2014/main" val="2387602522"/>
                    </a:ext>
                  </a:extLst>
                </a:gridCol>
                <a:gridCol w="254677">
                  <a:extLst>
                    <a:ext uri="{9D8B030D-6E8A-4147-A177-3AD203B41FA5}">
                      <a16:colId xmlns:a16="http://schemas.microsoft.com/office/drawing/2014/main" val="2046000576"/>
                    </a:ext>
                  </a:extLst>
                </a:gridCol>
                <a:gridCol w="254677">
                  <a:extLst>
                    <a:ext uri="{9D8B030D-6E8A-4147-A177-3AD203B41FA5}">
                      <a16:colId xmlns:a16="http://schemas.microsoft.com/office/drawing/2014/main" val="1183866520"/>
                    </a:ext>
                  </a:extLst>
                </a:gridCol>
                <a:gridCol w="254677">
                  <a:extLst>
                    <a:ext uri="{9D8B030D-6E8A-4147-A177-3AD203B41FA5}">
                      <a16:colId xmlns:a16="http://schemas.microsoft.com/office/drawing/2014/main" val="3126508925"/>
                    </a:ext>
                  </a:extLst>
                </a:gridCol>
                <a:gridCol w="254677">
                  <a:extLst>
                    <a:ext uri="{9D8B030D-6E8A-4147-A177-3AD203B41FA5}">
                      <a16:colId xmlns:a16="http://schemas.microsoft.com/office/drawing/2014/main" val="3313665651"/>
                    </a:ext>
                  </a:extLst>
                </a:gridCol>
                <a:gridCol w="254677">
                  <a:extLst>
                    <a:ext uri="{9D8B030D-6E8A-4147-A177-3AD203B41FA5}">
                      <a16:colId xmlns:a16="http://schemas.microsoft.com/office/drawing/2014/main" val="3529529457"/>
                    </a:ext>
                  </a:extLst>
                </a:gridCol>
                <a:gridCol w="254677">
                  <a:extLst>
                    <a:ext uri="{9D8B030D-6E8A-4147-A177-3AD203B41FA5}">
                      <a16:colId xmlns:a16="http://schemas.microsoft.com/office/drawing/2014/main" val="2187778825"/>
                    </a:ext>
                  </a:extLst>
                </a:gridCol>
              </a:tblGrid>
              <a:tr h="209416">
                <a:tc rowSpan="2">
                  <a:txBody>
                    <a:bodyPr/>
                    <a:lstStyle/>
                    <a:p>
                      <a:pPr marL="0" marR="0" algn="ctr">
                        <a:lnSpc>
                          <a:spcPct val="107000"/>
                        </a:lnSpc>
                        <a:spcBef>
                          <a:spcPts val="0"/>
                        </a:spcBef>
                        <a:spcAft>
                          <a:spcPts val="0"/>
                        </a:spcAft>
                      </a:pPr>
                      <a:r>
                        <a:rPr lang="en-US" sz="900" dirty="0">
                          <a:solidFill>
                            <a:schemeClr val="tx1"/>
                          </a:solidFill>
                          <a:effectLst/>
                          <a:latin typeface="Times New Roman" panose="02020603050405020304" pitchFamily="18" charset="0"/>
                          <a:cs typeface="Times New Roman" panose="02020603050405020304" pitchFamily="18" charset="0"/>
                        </a:rPr>
                        <a:t>Task Name</a:t>
                      </a:r>
                      <a:endParaRPr lang="en-US" sz="9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8">
                  <a:txBody>
                    <a:bodyPr/>
                    <a:lstStyle/>
                    <a:p>
                      <a:pPr marL="0" marR="0" algn="ctr">
                        <a:lnSpc>
                          <a:spcPct val="107000"/>
                        </a:lnSpc>
                        <a:spcBef>
                          <a:spcPts val="0"/>
                        </a:spcBef>
                        <a:spcAft>
                          <a:spcPts val="0"/>
                        </a:spcAft>
                      </a:pPr>
                      <a:r>
                        <a:rPr lang="en-US" sz="900" dirty="0">
                          <a:solidFill>
                            <a:schemeClr val="tx1"/>
                          </a:solidFill>
                          <a:effectLst/>
                          <a:latin typeface="+mn-lt"/>
                        </a:rPr>
                        <a:t>1</a:t>
                      </a:r>
                      <a:r>
                        <a:rPr lang="en-US" sz="900" baseline="30000" dirty="0">
                          <a:solidFill>
                            <a:schemeClr val="tx1"/>
                          </a:solidFill>
                          <a:effectLst/>
                          <a:latin typeface="+mn-lt"/>
                        </a:rPr>
                        <a:t>st</a:t>
                      </a:r>
                      <a:r>
                        <a:rPr lang="en-US" sz="900" dirty="0">
                          <a:solidFill>
                            <a:schemeClr val="tx1"/>
                          </a:solidFill>
                          <a:effectLst/>
                          <a:latin typeface="+mn-lt"/>
                        </a:rPr>
                        <a:t> Term</a:t>
                      </a:r>
                      <a:endParaRPr lang="en-US" sz="9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marL="0" marR="0" algn="ctr">
                        <a:lnSpc>
                          <a:spcPct val="107000"/>
                        </a:lnSpc>
                        <a:spcBef>
                          <a:spcPts val="0"/>
                        </a:spcBef>
                        <a:spcAft>
                          <a:spcPts val="0"/>
                        </a:spcAft>
                      </a:pPr>
                      <a:r>
                        <a:rPr lang="en-US" sz="900" dirty="0">
                          <a:solidFill>
                            <a:schemeClr val="tx1"/>
                          </a:solidFill>
                          <a:effectLst/>
                          <a:latin typeface="+mn-lt"/>
                        </a:rPr>
                        <a:t>2</a:t>
                      </a:r>
                      <a:r>
                        <a:rPr lang="en-US" sz="900" baseline="30000" dirty="0">
                          <a:solidFill>
                            <a:schemeClr val="tx1"/>
                          </a:solidFill>
                          <a:effectLst/>
                          <a:latin typeface="+mn-lt"/>
                        </a:rPr>
                        <a:t>nd</a:t>
                      </a:r>
                      <a:r>
                        <a:rPr lang="en-US" sz="900" dirty="0">
                          <a:solidFill>
                            <a:schemeClr val="tx1"/>
                          </a:solidFill>
                          <a:effectLst/>
                          <a:latin typeface="+mn-lt"/>
                        </a:rPr>
                        <a:t> Term</a:t>
                      </a:r>
                      <a:endParaRPr lang="en-US" sz="9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marL="0" marR="0" algn="ctr">
                        <a:lnSpc>
                          <a:spcPct val="107000"/>
                        </a:lnSpc>
                        <a:spcBef>
                          <a:spcPts val="0"/>
                        </a:spcBef>
                        <a:spcAft>
                          <a:spcPts val="0"/>
                        </a:spcAft>
                      </a:pPr>
                      <a:r>
                        <a:rPr lang="en-US" sz="900" dirty="0">
                          <a:solidFill>
                            <a:schemeClr val="tx1"/>
                          </a:solidFill>
                          <a:effectLst/>
                          <a:latin typeface="+mn-lt"/>
                        </a:rPr>
                        <a:t>3</a:t>
                      </a:r>
                      <a:r>
                        <a:rPr lang="en-US" sz="900" baseline="30000" dirty="0">
                          <a:solidFill>
                            <a:schemeClr val="tx1"/>
                          </a:solidFill>
                          <a:effectLst/>
                          <a:latin typeface="+mn-lt"/>
                        </a:rPr>
                        <a:t>rd</a:t>
                      </a:r>
                      <a:r>
                        <a:rPr lang="en-US" sz="900" dirty="0">
                          <a:solidFill>
                            <a:schemeClr val="tx1"/>
                          </a:solidFill>
                          <a:effectLst/>
                          <a:latin typeface="+mn-lt"/>
                        </a:rPr>
                        <a:t> Term</a:t>
                      </a:r>
                      <a:endParaRPr lang="en-US" sz="9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13220101"/>
                  </a:ext>
                </a:extLst>
              </a:tr>
              <a:tr h="268505">
                <a:tc v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 May-21</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 Jun-21</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Jul-21 </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Aug-21 </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Sep-21 </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Oct-21 </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Nov-21 </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Dec-21</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Jan-22</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Feb-22</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Mar-22</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effectLst/>
                          <a:latin typeface="Times New Roman" panose="02020603050405020304" pitchFamily="18" charset="0"/>
                          <a:cs typeface="Times New Roman" panose="02020603050405020304" pitchFamily="18" charset="0"/>
                        </a:rPr>
                        <a:t>Apr-22</a:t>
                      </a:r>
                      <a:endParaRPr lang="en-US" sz="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421238498"/>
                  </a:ext>
                </a:extLst>
              </a:tr>
              <a:tr h="209416">
                <a:tc>
                  <a:txBody>
                    <a:bodyPr/>
                    <a:lstStyle/>
                    <a:p>
                      <a:pPr marL="0" marR="0">
                        <a:lnSpc>
                          <a:spcPct val="107000"/>
                        </a:lnSpc>
                        <a:spcBef>
                          <a:spcPts val="0"/>
                        </a:spcBef>
                        <a:spcAft>
                          <a:spcPts val="0"/>
                        </a:spcAft>
                      </a:pPr>
                      <a:r>
                        <a:rPr lang="en-US" sz="1000" b="0" dirty="0">
                          <a:solidFill>
                            <a:schemeClr val="tx1"/>
                          </a:solidFill>
                          <a:effectLst/>
                          <a:latin typeface="Times New Roman" panose="02020603050405020304" pitchFamily="18" charset="0"/>
                          <a:cs typeface="Times New Roman" panose="02020603050405020304" pitchFamily="18" charset="0"/>
                        </a:rPr>
                        <a:t>Project Selection</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12596789"/>
                  </a:ext>
                </a:extLst>
              </a:tr>
              <a:tr h="209416">
                <a:tc>
                  <a:txBody>
                    <a:bodyPr/>
                    <a:lstStyle/>
                    <a:p>
                      <a:pPr marL="0" marR="0">
                        <a:lnSpc>
                          <a:spcPct val="107000"/>
                        </a:lnSpc>
                        <a:spcBef>
                          <a:spcPts val="0"/>
                        </a:spcBef>
                        <a:spcAft>
                          <a:spcPts val="0"/>
                        </a:spcAft>
                      </a:pPr>
                      <a:r>
                        <a:rPr lang="en-US" sz="1000" b="0" dirty="0">
                          <a:solidFill>
                            <a:schemeClr val="tx1"/>
                          </a:solidFill>
                          <a:effectLst/>
                          <a:latin typeface="Times New Roman" panose="02020603050405020304" pitchFamily="18" charset="0"/>
                          <a:cs typeface="Times New Roman" panose="02020603050405020304" pitchFamily="18" charset="0"/>
                        </a:rPr>
                        <a:t>Research Literature</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66787980"/>
                  </a:ext>
                </a:extLst>
              </a:tr>
              <a:tr h="209416">
                <a:tc>
                  <a:txBody>
                    <a:bodyPr/>
                    <a:lstStyle/>
                    <a:p>
                      <a:pPr marL="0" marR="0">
                        <a:lnSpc>
                          <a:spcPct val="107000"/>
                        </a:lnSpc>
                        <a:spcBef>
                          <a:spcPts val="0"/>
                        </a:spcBef>
                        <a:spcAft>
                          <a:spcPts val="0"/>
                        </a:spcAft>
                      </a:pPr>
                      <a:r>
                        <a:rPr lang="en-US" sz="1000" b="0" dirty="0">
                          <a:solidFill>
                            <a:schemeClr val="tx1"/>
                          </a:solidFill>
                          <a:effectLst/>
                          <a:latin typeface="Times New Roman" panose="02020603050405020304" pitchFamily="18" charset="0"/>
                          <a:cs typeface="Times New Roman" panose="02020603050405020304" pitchFamily="18" charset="0"/>
                        </a:rPr>
                        <a:t>Problem Finding</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8847782"/>
                  </a:ext>
                </a:extLst>
              </a:tr>
              <a:tr h="209416">
                <a:tc>
                  <a:txBody>
                    <a:bodyPr/>
                    <a:lstStyle/>
                    <a:p>
                      <a:pPr marL="0" marR="0">
                        <a:lnSpc>
                          <a:spcPct val="107000"/>
                        </a:lnSpc>
                        <a:spcBef>
                          <a:spcPts val="0"/>
                        </a:spcBef>
                        <a:spcAft>
                          <a:spcPts val="0"/>
                        </a:spcAft>
                      </a:pPr>
                      <a:r>
                        <a:rPr lang="en-US" sz="1000" b="0" dirty="0">
                          <a:solidFill>
                            <a:schemeClr val="tx1"/>
                          </a:solidFill>
                          <a:effectLst/>
                          <a:latin typeface="Times New Roman" panose="02020603050405020304" pitchFamily="18" charset="0"/>
                          <a:cs typeface="Times New Roman" panose="02020603050405020304" pitchFamily="18" charset="0"/>
                        </a:rPr>
                        <a:t>Prepare Draft Budget</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a:effectLst/>
                          <a:latin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2338074"/>
                  </a:ext>
                </a:extLst>
              </a:tr>
              <a:tr h="428521">
                <a:tc>
                  <a:txBody>
                    <a:bodyPr/>
                    <a:lstStyle/>
                    <a:p>
                      <a:pPr marL="0" marR="0">
                        <a:lnSpc>
                          <a:spcPct val="107000"/>
                        </a:lnSpc>
                        <a:spcBef>
                          <a:spcPts val="0"/>
                        </a:spcBef>
                        <a:spcAft>
                          <a:spcPts val="0"/>
                        </a:spcAft>
                      </a:pPr>
                      <a:r>
                        <a:rPr lang="en-US" sz="1000" b="0" dirty="0">
                          <a:solidFill>
                            <a:schemeClr val="tx1"/>
                          </a:solidFill>
                          <a:effectLst/>
                          <a:latin typeface="Times New Roman" panose="02020603050405020304" pitchFamily="18" charset="0"/>
                          <a:cs typeface="Times New Roman" panose="02020603050405020304" pitchFamily="18" charset="0"/>
                        </a:rPr>
                        <a:t>Prepare &amp; Submit</a:t>
                      </a:r>
                      <a:r>
                        <a:rPr lang="en-US" sz="1000" b="0" baseline="0" dirty="0">
                          <a:solidFill>
                            <a:schemeClr val="tx1"/>
                          </a:solidFill>
                          <a:effectLst/>
                          <a:latin typeface="Times New Roman" panose="02020603050405020304" pitchFamily="18" charset="0"/>
                          <a:cs typeface="Times New Roman" panose="02020603050405020304" pitchFamily="18" charset="0"/>
                        </a:rPr>
                        <a:t> Project Proposal</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00" dirty="0">
                          <a:effectLst/>
                          <a:latin typeface="Times New Roman" panose="02020603050405020304" pitchFamily="18"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418507"/>
                  </a:ext>
                </a:extLst>
              </a:tr>
              <a:tr h="42852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chemeClr val="tx1"/>
                          </a:solidFill>
                          <a:effectLst/>
                          <a:latin typeface="Times New Roman" panose="02020603050405020304" pitchFamily="18" charset="0"/>
                          <a:cs typeface="Times New Roman" panose="02020603050405020304" pitchFamily="18" charset="0"/>
                        </a:rPr>
                        <a:t>Prepare &amp; Submit</a:t>
                      </a:r>
                      <a:r>
                        <a:rPr lang="en-US" sz="1000" b="0" baseline="0" dirty="0">
                          <a:solidFill>
                            <a:schemeClr val="tx1"/>
                          </a:solidFill>
                          <a:effectLst/>
                          <a:latin typeface="Times New Roman" panose="02020603050405020304" pitchFamily="18" charset="0"/>
                          <a:cs typeface="Times New Roman" panose="02020603050405020304" pitchFamily="18" charset="0"/>
                        </a:rPr>
                        <a:t> 1</a:t>
                      </a:r>
                      <a:r>
                        <a:rPr lang="en-US" sz="1000" b="0" baseline="30000" dirty="0">
                          <a:solidFill>
                            <a:schemeClr val="tx1"/>
                          </a:solidFill>
                          <a:effectLst/>
                          <a:latin typeface="Times New Roman" panose="02020603050405020304" pitchFamily="18" charset="0"/>
                          <a:cs typeface="Times New Roman" panose="02020603050405020304" pitchFamily="18" charset="0"/>
                        </a:rPr>
                        <a:t>st</a:t>
                      </a:r>
                      <a:r>
                        <a:rPr lang="en-US" sz="1000" b="0" baseline="0" dirty="0">
                          <a:solidFill>
                            <a:schemeClr val="tx1"/>
                          </a:solidFill>
                          <a:effectLst/>
                          <a:latin typeface="Times New Roman" panose="02020603050405020304" pitchFamily="18" charset="0"/>
                          <a:cs typeface="Times New Roman" panose="02020603050405020304" pitchFamily="18" charset="0"/>
                        </a:rPr>
                        <a:t> Term Progress Report</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4470361"/>
                  </a:ext>
                </a:extLst>
              </a:tr>
              <a:tr h="42852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chemeClr val="tx1"/>
                          </a:solidFill>
                          <a:effectLst/>
                          <a:latin typeface="Times New Roman" panose="02020603050405020304" pitchFamily="18" charset="0"/>
                          <a:cs typeface="Times New Roman" panose="02020603050405020304" pitchFamily="18" charset="0"/>
                        </a:rPr>
                        <a:t>Prepare &amp; Present</a:t>
                      </a:r>
                      <a:r>
                        <a:rPr lang="en-US" sz="1000" b="0" baseline="0" dirty="0">
                          <a:solidFill>
                            <a:schemeClr val="tx1"/>
                          </a:solidFill>
                          <a:effectLst/>
                          <a:latin typeface="Times New Roman" panose="02020603050405020304" pitchFamily="18" charset="0"/>
                          <a:cs typeface="Times New Roman" panose="02020603050405020304" pitchFamily="18" charset="0"/>
                        </a:rPr>
                        <a:t> 1</a:t>
                      </a:r>
                      <a:r>
                        <a:rPr lang="en-US" sz="1000" b="0" baseline="30000" dirty="0">
                          <a:solidFill>
                            <a:schemeClr val="tx1"/>
                          </a:solidFill>
                          <a:effectLst/>
                          <a:latin typeface="Times New Roman" panose="02020603050405020304" pitchFamily="18" charset="0"/>
                          <a:cs typeface="Times New Roman" panose="02020603050405020304" pitchFamily="18" charset="0"/>
                        </a:rPr>
                        <a:t>st</a:t>
                      </a:r>
                      <a:r>
                        <a:rPr lang="en-US" sz="1000" b="0" baseline="0" dirty="0">
                          <a:solidFill>
                            <a:schemeClr val="tx1"/>
                          </a:solidFill>
                          <a:effectLst/>
                          <a:latin typeface="Times New Roman" panose="02020603050405020304" pitchFamily="18" charset="0"/>
                          <a:cs typeface="Times New Roman" panose="02020603050405020304" pitchFamily="18" charset="0"/>
                        </a:rPr>
                        <a:t> Term Progress</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B050"/>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9032922"/>
                  </a:ext>
                </a:extLst>
              </a:tr>
              <a:tr h="375297">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Study Interface &amp; Simulation</a:t>
                      </a: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3166908"/>
                  </a:ext>
                </a:extLst>
              </a:tr>
              <a:tr h="233790">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Define Meteorological Data</a:t>
                      </a: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8690311"/>
                  </a:ext>
                </a:extLst>
              </a:tr>
              <a:tr h="42852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00"/>
                          </a:solidFill>
                          <a:effectLst/>
                          <a:latin typeface="Times New Roman" panose="02020603050405020304" pitchFamily="18" charset="0"/>
                          <a:cs typeface="Times New Roman" panose="02020603050405020304" pitchFamily="18" charset="0"/>
                        </a:rPr>
                        <a:t>Prepare &amp; Submit</a:t>
                      </a:r>
                      <a:r>
                        <a:rPr lang="en-US" sz="1000" b="0" baseline="0" dirty="0">
                          <a:solidFill>
                            <a:srgbClr val="FFFF00"/>
                          </a:solidFill>
                          <a:effectLst/>
                          <a:latin typeface="Times New Roman" panose="02020603050405020304" pitchFamily="18" charset="0"/>
                          <a:cs typeface="Times New Roman" panose="02020603050405020304" pitchFamily="18" charset="0"/>
                        </a:rPr>
                        <a:t> 2</a:t>
                      </a:r>
                      <a:r>
                        <a:rPr lang="en-US" sz="1000" b="0" baseline="30000" dirty="0">
                          <a:solidFill>
                            <a:srgbClr val="FFFF00"/>
                          </a:solidFill>
                          <a:effectLst/>
                          <a:latin typeface="Times New Roman" panose="02020603050405020304" pitchFamily="18" charset="0"/>
                          <a:cs typeface="Times New Roman" panose="02020603050405020304" pitchFamily="18" charset="0"/>
                        </a:rPr>
                        <a:t>nd</a:t>
                      </a:r>
                      <a:r>
                        <a:rPr lang="en-US" sz="1000" b="0" baseline="0" dirty="0">
                          <a:solidFill>
                            <a:srgbClr val="FFFF00"/>
                          </a:solidFill>
                          <a:effectLst/>
                          <a:latin typeface="Times New Roman" panose="02020603050405020304" pitchFamily="18" charset="0"/>
                          <a:cs typeface="Times New Roman" panose="02020603050405020304" pitchFamily="18" charset="0"/>
                        </a:rPr>
                        <a:t> Term Progress Report</a:t>
                      </a:r>
                      <a:endParaRPr lang="en-US" sz="1000" b="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6050679"/>
                  </a:ext>
                </a:extLst>
              </a:tr>
              <a:tr h="42852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00"/>
                          </a:solidFill>
                          <a:effectLst/>
                          <a:latin typeface="Times New Roman" panose="02020603050405020304" pitchFamily="18" charset="0"/>
                          <a:cs typeface="Times New Roman" panose="02020603050405020304" pitchFamily="18" charset="0"/>
                        </a:rPr>
                        <a:t>Prepare &amp; Present</a:t>
                      </a:r>
                      <a:r>
                        <a:rPr lang="en-US" sz="1000" b="0" baseline="0" dirty="0">
                          <a:solidFill>
                            <a:srgbClr val="FFFF00"/>
                          </a:solidFill>
                          <a:effectLst/>
                          <a:latin typeface="Times New Roman" panose="02020603050405020304" pitchFamily="18" charset="0"/>
                          <a:cs typeface="Times New Roman" panose="02020603050405020304" pitchFamily="18" charset="0"/>
                        </a:rPr>
                        <a:t> 2</a:t>
                      </a:r>
                      <a:r>
                        <a:rPr lang="en-US" sz="1000" b="0" baseline="30000" dirty="0">
                          <a:solidFill>
                            <a:srgbClr val="FFFF00"/>
                          </a:solidFill>
                          <a:effectLst/>
                          <a:latin typeface="Times New Roman" panose="02020603050405020304" pitchFamily="18" charset="0"/>
                          <a:cs typeface="Times New Roman" panose="02020603050405020304" pitchFamily="18" charset="0"/>
                        </a:rPr>
                        <a:t>nd</a:t>
                      </a:r>
                      <a:r>
                        <a:rPr lang="en-US" sz="1000" b="0" baseline="0" dirty="0">
                          <a:solidFill>
                            <a:srgbClr val="FFFF00"/>
                          </a:solidFill>
                          <a:effectLst/>
                          <a:latin typeface="Times New Roman" panose="02020603050405020304" pitchFamily="18" charset="0"/>
                          <a:cs typeface="Times New Roman" panose="02020603050405020304" pitchFamily="18" charset="0"/>
                        </a:rPr>
                        <a:t> Term Progress</a:t>
                      </a:r>
                      <a:endParaRPr lang="en-US" sz="1000" b="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3333FF"/>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07730870"/>
                  </a:ext>
                </a:extLst>
              </a:tr>
              <a:tr h="209416">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Economical Parameter</a:t>
                      </a: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5871651"/>
                  </a:ext>
                </a:extLst>
              </a:tr>
              <a:tr h="26850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Optimization &amp; Analysis</a:t>
                      </a: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1990710"/>
                  </a:ext>
                </a:extLst>
              </a:tr>
              <a:tr h="209416">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Final Report</a:t>
                      </a: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0022651"/>
                  </a:ext>
                </a:extLst>
              </a:tr>
              <a:tr h="209416">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Final Presentation</a:t>
                      </a: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3227690"/>
                  </a:ext>
                </a:extLst>
              </a:tr>
              <a:tr h="209416">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000" b="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Project Demonstration</a:t>
                      </a:r>
                    </a:p>
                  </a:txBody>
                  <a:tcPr marL="68580" marR="68580" marT="0" marB="0" anchor="ctr">
                    <a:solidFill>
                      <a:schemeClr val="accent2"/>
                    </a:solidFill>
                  </a:tcP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1924857023"/>
                  </a:ext>
                </a:extLst>
              </a:tr>
            </a:tbl>
          </a:graphicData>
        </a:graphic>
      </p:graphicFrame>
      <p:pic>
        <p:nvPicPr>
          <p:cNvPr id="25" name="Picture 24">
            <a:extLst>
              <a:ext uri="{FF2B5EF4-FFF2-40B4-BE49-F238E27FC236}">
                <a16:creationId xmlns:a16="http://schemas.microsoft.com/office/drawing/2014/main" id="{0E4D0476-044E-96D8-CC3C-94E1D4EB9561}"/>
              </a:ext>
            </a:extLst>
          </p:cNvPr>
          <p:cNvPicPr>
            <a:picLocks noChangeAspect="1"/>
          </p:cNvPicPr>
          <p:nvPr/>
        </p:nvPicPr>
        <p:blipFill rotWithShape="1">
          <a:blip r:embed="rId4"/>
          <a:srcRect b="1472"/>
          <a:stretch/>
        </p:blipFill>
        <p:spPr>
          <a:xfrm>
            <a:off x="639145" y="38702063"/>
            <a:ext cx="7301085" cy="4179488"/>
          </a:xfrm>
          <a:prstGeom prst="rect">
            <a:avLst/>
          </a:prstGeom>
        </p:spPr>
      </p:pic>
      <p:pic>
        <p:nvPicPr>
          <p:cNvPr id="21" name="Picture 20">
            <a:extLst>
              <a:ext uri="{FF2B5EF4-FFF2-40B4-BE49-F238E27FC236}">
                <a16:creationId xmlns:a16="http://schemas.microsoft.com/office/drawing/2014/main" id="{B179434D-BD54-AAB3-5885-1E10851E6C11}"/>
              </a:ext>
            </a:extLst>
          </p:cNvPr>
          <p:cNvPicPr>
            <a:picLocks noChangeAspect="1"/>
          </p:cNvPicPr>
          <p:nvPr/>
        </p:nvPicPr>
        <p:blipFill>
          <a:blip r:embed="rId5"/>
          <a:stretch>
            <a:fillRect/>
          </a:stretch>
        </p:blipFill>
        <p:spPr>
          <a:xfrm>
            <a:off x="8672198" y="17006451"/>
            <a:ext cx="7367267" cy="3243910"/>
          </a:xfrm>
          <a:prstGeom prst="rect">
            <a:avLst/>
          </a:prstGeom>
        </p:spPr>
      </p:pic>
      <p:sp>
        <p:nvSpPr>
          <p:cNvPr id="64" name="Rectangle 63">
            <a:extLst>
              <a:ext uri="{FF2B5EF4-FFF2-40B4-BE49-F238E27FC236}">
                <a16:creationId xmlns:a16="http://schemas.microsoft.com/office/drawing/2014/main" id="{5A069A46-92C7-04B1-6B8C-25561E5F93D1}"/>
              </a:ext>
            </a:extLst>
          </p:cNvPr>
          <p:cNvSpPr/>
          <p:nvPr/>
        </p:nvSpPr>
        <p:spPr>
          <a:xfrm>
            <a:off x="8662672" y="20913501"/>
            <a:ext cx="7312956" cy="2862322"/>
          </a:xfrm>
          <a:prstGeom prst="rect">
            <a:avLst/>
          </a:prstGeom>
        </p:spPr>
        <p:txBody>
          <a:bodyPr wrap="square">
            <a:spAutoFit/>
          </a:bodyPr>
          <a:lstStyle/>
          <a:p>
            <a:pPr marL="465138" indent="-465138" algn="just">
              <a:spcAft>
                <a:spcPts val="12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1 MWp PVDG hybrid plant.</a:t>
            </a:r>
          </a:p>
          <a:p>
            <a:pPr marL="465138" indent="-465138" algn="just">
              <a:spcAft>
                <a:spcPts val="12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120 of 5 kWp rooftop Off grid.</a:t>
            </a:r>
          </a:p>
          <a:p>
            <a:pPr marL="465138" indent="-465138" algn="just">
              <a:spcAft>
                <a:spcPts val="12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1440 of 200Wp rooftop Off grid implemented by Bengal solar.</a:t>
            </a:r>
          </a:p>
          <a:p>
            <a:pPr marL="465138" indent="-465138" algn="just">
              <a:spcAft>
                <a:spcPts val="12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1000 solar streetlight of 10W each implemented by Rahimafrooz.</a:t>
            </a:r>
            <a:endParaRPr lang="en-US" sz="2400" dirty="0"/>
          </a:p>
        </p:txBody>
      </p:sp>
      <p:sp>
        <p:nvSpPr>
          <p:cNvPr id="68" name="Text Box 417">
            <a:extLst>
              <a:ext uri="{FF2B5EF4-FFF2-40B4-BE49-F238E27FC236}">
                <a16:creationId xmlns:a16="http://schemas.microsoft.com/office/drawing/2014/main" id="{5D3DA619-1A6F-4131-345D-B35CD0F36A79}"/>
              </a:ext>
            </a:extLst>
          </p:cNvPr>
          <p:cNvSpPr txBox="1">
            <a:spLocks noChangeArrowheads="1"/>
          </p:cNvSpPr>
          <p:nvPr/>
        </p:nvSpPr>
        <p:spPr bwMode="auto">
          <a:xfrm>
            <a:off x="8610977" y="39199093"/>
            <a:ext cx="7496176" cy="582295"/>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Homer Pro Software Framework </a:t>
            </a:r>
          </a:p>
        </p:txBody>
      </p:sp>
      <p:sp>
        <p:nvSpPr>
          <p:cNvPr id="70" name="TextBox 69">
            <a:extLst>
              <a:ext uri="{FF2B5EF4-FFF2-40B4-BE49-F238E27FC236}">
                <a16:creationId xmlns:a16="http://schemas.microsoft.com/office/drawing/2014/main" id="{C67A916D-FD54-B1E4-0D32-01AB3889BB2B}"/>
              </a:ext>
            </a:extLst>
          </p:cNvPr>
          <p:cNvSpPr txBox="1"/>
          <p:nvPr/>
        </p:nvSpPr>
        <p:spPr>
          <a:xfrm>
            <a:off x="8596281" y="39870183"/>
            <a:ext cx="3653776" cy="3046988"/>
          </a:xfrm>
          <a:prstGeom prst="rect">
            <a:avLst/>
          </a:prstGeom>
          <a:noFill/>
        </p:spPr>
        <p:txBody>
          <a:bodyPr wrap="square" rtlCol="0">
            <a:spAutoFit/>
          </a:bodyPr>
          <a:lstStyle/>
          <a:p>
            <a:pPr marL="342900" indent="-342900">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Input</a:t>
            </a:r>
          </a:p>
          <a:p>
            <a:pPr marL="342900" indent="-2841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Resource data                </a:t>
            </a:r>
          </a:p>
          <a:p>
            <a:pPr marL="342900" indent="-2841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Load profile</a:t>
            </a:r>
          </a:p>
          <a:p>
            <a:pPr marL="342900" indent="-2841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Economic details</a:t>
            </a:r>
          </a:p>
          <a:p>
            <a:pPr marL="342900" indent="-2841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Microgrid constraints</a:t>
            </a:r>
          </a:p>
          <a:p>
            <a:pPr marL="400050" indent="-400050">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Homer Pro Optimization</a:t>
            </a:r>
          </a:p>
          <a:p>
            <a:pPr marL="342900" indent="-2841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Optimal MG components</a:t>
            </a:r>
          </a:p>
        </p:txBody>
      </p:sp>
      <p:sp>
        <p:nvSpPr>
          <p:cNvPr id="31" name="TextBox 30">
            <a:extLst>
              <a:ext uri="{FF2B5EF4-FFF2-40B4-BE49-F238E27FC236}">
                <a16:creationId xmlns:a16="http://schemas.microsoft.com/office/drawing/2014/main" id="{E15AB782-AA53-CFBF-7BC0-C0C6045A1617}"/>
              </a:ext>
            </a:extLst>
          </p:cNvPr>
          <p:cNvSpPr txBox="1"/>
          <p:nvPr/>
        </p:nvSpPr>
        <p:spPr>
          <a:xfrm>
            <a:off x="12250057" y="39793539"/>
            <a:ext cx="3795875" cy="3046988"/>
          </a:xfrm>
          <a:prstGeom prst="rect">
            <a:avLst/>
          </a:prstGeom>
          <a:noFill/>
        </p:spPr>
        <p:txBody>
          <a:bodyPr wrap="square" rtlCol="0">
            <a:spAutoFit/>
          </a:bodyPr>
          <a:lstStyle/>
          <a:p>
            <a:pPr marL="460375" indent="-401638">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Output</a:t>
            </a:r>
          </a:p>
          <a:p>
            <a:pPr marL="465138" indent="-3476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Net present cost</a:t>
            </a:r>
          </a:p>
          <a:p>
            <a:pPr marL="465138" indent="-3476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Cost of energy</a:t>
            </a:r>
          </a:p>
          <a:p>
            <a:pPr marL="465138" indent="-3476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Capital cost</a:t>
            </a:r>
          </a:p>
          <a:p>
            <a:pPr marL="465138" indent="-3476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Total energy production</a:t>
            </a:r>
          </a:p>
          <a:p>
            <a:pPr marL="465138" indent="-3476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Excess energy generation</a:t>
            </a:r>
          </a:p>
          <a:p>
            <a:pPr marL="465138" indent="-3476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Capacity shortage</a:t>
            </a:r>
          </a:p>
          <a:p>
            <a:pPr marL="465138" indent="-3476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Unmet load</a:t>
            </a:r>
          </a:p>
        </p:txBody>
      </p:sp>
      <p:graphicFrame>
        <p:nvGraphicFramePr>
          <p:cNvPr id="74" name="Table 73">
            <a:extLst>
              <a:ext uri="{FF2B5EF4-FFF2-40B4-BE49-F238E27FC236}">
                <a16:creationId xmlns:a16="http://schemas.microsoft.com/office/drawing/2014/main" id="{BAC55612-07E7-2C42-F23C-D7F79547B623}"/>
              </a:ext>
            </a:extLst>
          </p:cNvPr>
          <p:cNvGraphicFramePr>
            <a:graphicFrameLocks noGrp="1"/>
          </p:cNvGraphicFramePr>
          <p:nvPr>
            <p:extLst>
              <p:ext uri="{D42A27DB-BD31-4B8C-83A1-F6EECF244321}">
                <p14:modId xmlns:p14="http://schemas.microsoft.com/office/powerpoint/2010/main" val="763295059"/>
              </p:ext>
            </p:extLst>
          </p:nvPr>
        </p:nvGraphicFramePr>
        <p:xfrm>
          <a:off x="8635836" y="24289904"/>
          <a:ext cx="7456964" cy="6594698"/>
        </p:xfrm>
        <a:graphic>
          <a:graphicData uri="http://schemas.openxmlformats.org/drawingml/2006/table">
            <a:tbl>
              <a:tblPr firstRow="1" firstCol="1" bandRow="1">
                <a:tableStyleId>{7DF18680-E054-41AD-8BC1-D1AEF772440D}</a:tableStyleId>
              </a:tblPr>
              <a:tblGrid>
                <a:gridCol w="348154">
                  <a:extLst>
                    <a:ext uri="{9D8B030D-6E8A-4147-A177-3AD203B41FA5}">
                      <a16:colId xmlns:a16="http://schemas.microsoft.com/office/drawing/2014/main" val="1685070302"/>
                    </a:ext>
                  </a:extLst>
                </a:gridCol>
                <a:gridCol w="1340067">
                  <a:extLst>
                    <a:ext uri="{9D8B030D-6E8A-4147-A177-3AD203B41FA5}">
                      <a16:colId xmlns:a16="http://schemas.microsoft.com/office/drawing/2014/main" val="1701751546"/>
                    </a:ext>
                  </a:extLst>
                </a:gridCol>
                <a:gridCol w="1129861">
                  <a:extLst>
                    <a:ext uri="{9D8B030D-6E8A-4147-A177-3AD203B41FA5}">
                      <a16:colId xmlns:a16="http://schemas.microsoft.com/office/drawing/2014/main" val="2998887629"/>
                    </a:ext>
                  </a:extLst>
                </a:gridCol>
                <a:gridCol w="571499">
                  <a:extLst>
                    <a:ext uri="{9D8B030D-6E8A-4147-A177-3AD203B41FA5}">
                      <a16:colId xmlns:a16="http://schemas.microsoft.com/office/drawing/2014/main" val="4139281632"/>
                    </a:ext>
                  </a:extLst>
                </a:gridCol>
                <a:gridCol w="1208687">
                  <a:extLst>
                    <a:ext uri="{9D8B030D-6E8A-4147-A177-3AD203B41FA5}">
                      <a16:colId xmlns:a16="http://schemas.microsoft.com/office/drawing/2014/main" val="1402799115"/>
                    </a:ext>
                  </a:extLst>
                </a:gridCol>
                <a:gridCol w="472965">
                  <a:extLst>
                    <a:ext uri="{9D8B030D-6E8A-4147-A177-3AD203B41FA5}">
                      <a16:colId xmlns:a16="http://schemas.microsoft.com/office/drawing/2014/main" val="1632337493"/>
                    </a:ext>
                  </a:extLst>
                </a:gridCol>
                <a:gridCol w="1090445">
                  <a:extLst>
                    <a:ext uri="{9D8B030D-6E8A-4147-A177-3AD203B41FA5}">
                      <a16:colId xmlns:a16="http://schemas.microsoft.com/office/drawing/2014/main" val="381359636"/>
                    </a:ext>
                  </a:extLst>
                </a:gridCol>
                <a:gridCol w="1295286">
                  <a:extLst>
                    <a:ext uri="{9D8B030D-6E8A-4147-A177-3AD203B41FA5}">
                      <a16:colId xmlns:a16="http://schemas.microsoft.com/office/drawing/2014/main" val="1367879234"/>
                    </a:ext>
                  </a:extLst>
                </a:gridCol>
              </a:tblGrid>
              <a:tr h="833006">
                <a:tc>
                  <a:txBody>
                    <a:bodyPr/>
                    <a:lstStyle/>
                    <a:p>
                      <a:pPr marL="0" marR="0" algn="l">
                        <a:lnSpc>
                          <a:spcPct val="115000"/>
                        </a:lnSpc>
                        <a:spcBef>
                          <a:spcPts val="0"/>
                        </a:spcBef>
                        <a:spcAft>
                          <a:spcPts val="0"/>
                        </a:spcAft>
                      </a:pPr>
                      <a:r>
                        <a:rPr lang="en-US" sz="1120" b="1" dirty="0">
                          <a:solidFill>
                            <a:schemeClr val="tx1"/>
                          </a:solidFill>
                          <a:effectLst/>
                        </a:rPr>
                        <a:t>SI</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tc>
                  <a:txBody>
                    <a:bodyPr/>
                    <a:lstStyle/>
                    <a:p>
                      <a:pPr marL="0" marR="0" algn="l">
                        <a:lnSpc>
                          <a:spcPct val="115000"/>
                        </a:lnSpc>
                        <a:spcBef>
                          <a:spcPts val="0"/>
                        </a:spcBef>
                        <a:spcAft>
                          <a:spcPts val="0"/>
                        </a:spcAft>
                      </a:pPr>
                      <a:r>
                        <a:rPr lang="en-US" sz="1120" b="1" dirty="0">
                          <a:solidFill>
                            <a:schemeClr val="tx1"/>
                          </a:solidFill>
                          <a:effectLst/>
                        </a:rPr>
                        <a:t>Load category</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tc>
                  <a:txBody>
                    <a:bodyPr/>
                    <a:lstStyle/>
                    <a:p>
                      <a:pPr marL="0" marR="0" algn="l">
                        <a:lnSpc>
                          <a:spcPct val="115000"/>
                        </a:lnSpc>
                        <a:spcBef>
                          <a:spcPts val="0"/>
                        </a:spcBef>
                        <a:spcAft>
                          <a:spcPts val="0"/>
                        </a:spcAft>
                      </a:pPr>
                      <a:r>
                        <a:rPr lang="en-US" sz="1120" b="1">
                          <a:solidFill>
                            <a:schemeClr val="tx1"/>
                          </a:solidFill>
                          <a:effectLst/>
                        </a:rPr>
                        <a:t>Appliances</a:t>
                      </a:r>
                      <a:endParaRPr lang="en-US" sz="112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tc>
                  <a:txBody>
                    <a:bodyPr/>
                    <a:lstStyle/>
                    <a:p>
                      <a:pPr marL="0" marR="0" algn="l">
                        <a:lnSpc>
                          <a:spcPct val="115000"/>
                        </a:lnSpc>
                        <a:spcBef>
                          <a:spcPts val="0"/>
                        </a:spcBef>
                        <a:spcAft>
                          <a:spcPts val="0"/>
                        </a:spcAft>
                      </a:pPr>
                      <a:r>
                        <a:rPr lang="en-US" sz="1120" b="1" dirty="0">
                          <a:solidFill>
                            <a:schemeClr val="tx1"/>
                          </a:solidFill>
                          <a:effectLst/>
                        </a:rPr>
                        <a:t>Size (W)</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tc>
                  <a:txBody>
                    <a:bodyPr/>
                    <a:lstStyle/>
                    <a:p>
                      <a:pPr marL="0" marR="0" algn="l">
                        <a:lnSpc>
                          <a:spcPct val="115000"/>
                        </a:lnSpc>
                        <a:spcBef>
                          <a:spcPts val="0"/>
                        </a:spcBef>
                        <a:spcAft>
                          <a:spcPts val="0"/>
                        </a:spcAft>
                      </a:pPr>
                      <a:r>
                        <a:rPr lang="en-US" sz="1120" b="1" dirty="0">
                          <a:solidFill>
                            <a:schemeClr val="tx1"/>
                          </a:solidFill>
                          <a:effectLst/>
                        </a:rPr>
                        <a:t>Quantity</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tc>
                  <a:txBody>
                    <a:bodyPr/>
                    <a:lstStyle/>
                    <a:p>
                      <a:pPr marL="0" marR="0" algn="l">
                        <a:lnSpc>
                          <a:spcPct val="115000"/>
                        </a:lnSpc>
                        <a:spcBef>
                          <a:spcPts val="0"/>
                        </a:spcBef>
                        <a:spcAft>
                          <a:spcPts val="0"/>
                        </a:spcAft>
                      </a:pPr>
                      <a:r>
                        <a:rPr lang="en-US" sz="1120" b="1">
                          <a:solidFill>
                            <a:schemeClr val="tx1"/>
                          </a:solidFill>
                          <a:effectLst/>
                        </a:rPr>
                        <a:t>Total number</a:t>
                      </a:r>
                      <a:endParaRPr lang="en-US" sz="112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tc>
                  <a:txBody>
                    <a:bodyPr/>
                    <a:lstStyle/>
                    <a:p>
                      <a:pPr marL="0" marR="0" algn="l">
                        <a:lnSpc>
                          <a:spcPct val="115000"/>
                        </a:lnSpc>
                        <a:spcBef>
                          <a:spcPts val="0"/>
                        </a:spcBef>
                        <a:spcAft>
                          <a:spcPts val="0"/>
                        </a:spcAft>
                      </a:pPr>
                      <a:r>
                        <a:rPr lang="en-US" sz="1120" b="1">
                          <a:solidFill>
                            <a:schemeClr val="tx1"/>
                          </a:solidFill>
                          <a:effectLst/>
                        </a:rPr>
                        <a:t>Total Connected Load (kW) in Summer</a:t>
                      </a:r>
                      <a:endParaRPr lang="en-US" sz="112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tc>
                  <a:txBody>
                    <a:bodyPr/>
                    <a:lstStyle/>
                    <a:p>
                      <a:pPr marL="0" marR="0" algn="l">
                        <a:lnSpc>
                          <a:spcPct val="115000"/>
                        </a:lnSpc>
                        <a:spcBef>
                          <a:spcPts val="0"/>
                        </a:spcBef>
                        <a:spcAft>
                          <a:spcPts val="0"/>
                        </a:spcAft>
                      </a:pPr>
                      <a:r>
                        <a:rPr lang="en-US" sz="1120" b="1" dirty="0">
                          <a:solidFill>
                            <a:schemeClr val="tx1"/>
                          </a:solidFill>
                          <a:effectLst/>
                        </a:rPr>
                        <a:t>Total Connected Load (kW) in Winter</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solidFill>
                      <a:schemeClr val="accent6">
                        <a:lumMod val="50000"/>
                        <a:lumOff val="50000"/>
                      </a:schemeClr>
                    </a:solidFill>
                  </a:tcPr>
                </a:tc>
                <a:extLst>
                  <a:ext uri="{0D108BD9-81ED-4DB2-BD59-A6C34878D82A}">
                    <a16:rowId xmlns:a16="http://schemas.microsoft.com/office/drawing/2014/main" val="1580026331"/>
                  </a:ext>
                </a:extLst>
              </a:tr>
              <a:tr h="198084">
                <a:tc rowSpan="3">
                  <a:txBody>
                    <a:bodyPr/>
                    <a:lstStyle/>
                    <a:p>
                      <a:pPr marL="0" marR="0" algn="l">
                        <a:lnSpc>
                          <a:spcPct val="115000"/>
                        </a:lnSpc>
                        <a:spcBef>
                          <a:spcPts val="0"/>
                        </a:spcBef>
                        <a:spcAft>
                          <a:spcPts val="0"/>
                        </a:spcAft>
                      </a:pPr>
                      <a:r>
                        <a:rPr lang="en-US" sz="1120" b="1" dirty="0">
                          <a:solidFill>
                            <a:schemeClr val="tx1"/>
                          </a:solidFill>
                          <a:effectLst/>
                        </a:rPr>
                        <a:t>1</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3">
                  <a:txBody>
                    <a:bodyPr/>
                    <a:lstStyle/>
                    <a:p>
                      <a:pPr marL="0" marR="0" algn="l">
                        <a:lnSpc>
                          <a:spcPct val="115000"/>
                        </a:lnSpc>
                        <a:spcBef>
                          <a:spcPts val="0"/>
                        </a:spcBef>
                        <a:spcAft>
                          <a:spcPts val="0"/>
                        </a:spcAft>
                      </a:pPr>
                      <a:r>
                        <a:rPr lang="en-US" sz="1120" b="1" dirty="0">
                          <a:effectLst/>
                        </a:rPr>
                        <a:t>Residential building load</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Light</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36</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3">
                  <a:txBody>
                    <a:bodyPr/>
                    <a:lstStyle/>
                    <a:p>
                      <a:pPr marL="0" marR="0" algn="l">
                        <a:lnSpc>
                          <a:spcPct val="115000"/>
                        </a:lnSpc>
                        <a:spcBef>
                          <a:spcPts val="0"/>
                        </a:spcBef>
                        <a:spcAft>
                          <a:spcPts val="0"/>
                        </a:spcAft>
                      </a:pPr>
                      <a:r>
                        <a:rPr lang="en-US" sz="1120" b="1">
                          <a:effectLst/>
                        </a:rPr>
                        <a:t>1440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2073.6</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2073.6</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1425267294"/>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Fan</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70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16</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1612.8</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1768989034"/>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Motor pump</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1000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1440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1440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980793167"/>
                  </a:ext>
                </a:extLst>
              </a:tr>
              <a:tr h="198084">
                <a:tc rowSpan="5">
                  <a:txBody>
                    <a:bodyPr/>
                    <a:lstStyle/>
                    <a:p>
                      <a:pPr marL="0" marR="0" algn="l">
                        <a:lnSpc>
                          <a:spcPct val="115000"/>
                        </a:lnSpc>
                        <a:spcBef>
                          <a:spcPts val="0"/>
                        </a:spcBef>
                        <a:spcAft>
                          <a:spcPts val="0"/>
                        </a:spcAft>
                      </a:pPr>
                      <a:r>
                        <a:rPr lang="en-US" sz="1120" b="1" dirty="0">
                          <a:solidFill>
                            <a:schemeClr val="tx1"/>
                          </a:solidFill>
                          <a:effectLst/>
                        </a:rPr>
                        <a:t>2</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5">
                  <a:txBody>
                    <a:bodyPr/>
                    <a:lstStyle/>
                    <a:p>
                      <a:pPr marL="0" marR="0" algn="l">
                        <a:lnSpc>
                          <a:spcPct val="115000"/>
                        </a:lnSpc>
                        <a:spcBef>
                          <a:spcPts val="0"/>
                        </a:spcBef>
                        <a:spcAft>
                          <a:spcPts val="0"/>
                        </a:spcAft>
                      </a:pPr>
                      <a:r>
                        <a:rPr lang="en-US" sz="1120" b="1" dirty="0">
                          <a:effectLst/>
                        </a:rPr>
                        <a:t>Residential Hotel</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Light</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50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5">
                  <a:txBody>
                    <a:bodyPr/>
                    <a:lstStyle/>
                    <a:p>
                      <a:pPr marL="0" marR="0" algn="l">
                        <a:lnSpc>
                          <a:spcPct val="115000"/>
                        </a:lnSpc>
                        <a:spcBef>
                          <a:spcPts val="0"/>
                        </a:spcBef>
                        <a:spcAft>
                          <a:spcPts val="0"/>
                        </a:spcAft>
                      </a:pPr>
                      <a:r>
                        <a:rPr lang="en-US" sz="1120" b="1">
                          <a:effectLst/>
                        </a:rPr>
                        <a:t>1</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4070450623"/>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Fan</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70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1.4</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2931335585"/>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TV</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0.2</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0.2</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932627125"/>
                  </a:ext>
                </a:extLst>
              </a:tr>
              <a:tr h="409725">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Air Conditioner</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1500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15</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1800192762"/>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Motor pump</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2000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4</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491075539"/>
                  </a:ext>
                </a:extLst>
              </a:tr>
              <a:tr h="198084">
                <a:tc rowSpan="4">
                  <a:txBody>
                    <a:bodyPr/>
                    <a:lstStyle/>
                    <a:p>
                      <a:pPr marL="0" marR="0" algn="l">
                        <a:lnSpc>
                          <a:spcPct val="115000"/>
                        </a:lnSpc>
                        <a:spcBef>
                          <a:spcPts val="0"/>
                        </a:spcBef>
                        <a:spcAft>
                          <a:spcPts val="0"/>
                        </a:spcAft>
                      </a:pPr>
                      <a:r>
                        <a:rPr lang="en-US" sz="1120" b="1" dirty="0">
                          <a:solidFill>
                            <a:schemeClr val="tx1"/>
                          </a:solidFill>
                          <a:effectLst/>
                        </a:rPr>
                        <a:t>3</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4">
                  <a:txBody>
                    <a:bodyPr/>
                    <a:lstStyle/>
                    <a:p>
                      <a:pPr marL="0" marR="0" algn="l">
                        <a:lnSpc>
                          <a:spcPct val="115000"/>
                        </a:lnSpc>
                        <a:spcBef>
                          <a:spcPts val="0"/>
                        </a:spcBef>
                        <a:spcAft>
                          <a:spcPts val="0"/>
                        </a:spcAft>
                      </a:pPr>
                      <a:r>
                        <a:rPr lang="en-US" sz="1120" b="1">
                          <a:effectLst/>
                        </a:rPr>
                        <a:t>Shopping mall</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Light</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100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4">
                  <a:txBody>
                    <a:bodyPr/>
                    <a:lstStyle/>
                    <a:p>
                      <a:pPr marL="0" marR="0" algn="l">
                        <a:lnSpc>
                          <a:spcPct val="115000"/>
                        </a:lnSpc>
                        <a:spcBef>
                          <a:spcPts val="0"/>
                        </a:spcBef>
                        <a:spcAft>
                          <a:spcPts val="0"/>
                        </a:spcAft>
                      </a:pPr>
                      <a:r>
                        <a:rPr lang="en-US" sz="1120" b="1" dirty="0">
                          <a:effectLst/>
                        </a:rPr>
                        <a:t>5</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400478054"/>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Fan</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70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50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17.5</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2605742464"/>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TV</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1</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251131817"/>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Motor pump</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1000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10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4125999503"/>
                  </a:ext>
                </a:extLst>
              </a:tr>
              <a:tr h="198084">
                <a:tc rowSpan="4">
                  <a:txBody>
                    <a:bodyPr/>
                    <a:lstStyle/>
                    <a:p>
                      <a:pPr marL="0" marR="0" algn="l">
                        <a:lnSpc>
                          <a:spcPct val="115000"/>
                        </a:lnSpc>
                        <a:spcBef>
                          <a:spcPts val="0"/>
                        </a:spcBef>
                        <a:spcAft>
                          <a:spcPts val="0"/>
                        </a:spcAft>
                      </a:pPr>
                      <a:r>
                        <a:rPr lang="en-US" sz="1120" b="1" dirty="0">
                          <a:solidFill>
                            <a:schemeClr val="tx1"/>
                          </a:solidFill>
                          <a:effectLst/>
                        </a:rPr>
                        <a:t>4</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4">
                  <a:txBody>
                    <a:bodyPr/>
                    <a:lstStyle/>
                    <a:p>
                      <a:pPr marL="0" marR="0" algn="l">
                        <a:lnSpc>
                          <a:spcPct val="115000"/>
                        </a:lnSpc>
                        <a:spcBef>
                          <a:spcPts val="0"/>
                        </a:spcBef>
                        <a:spcAft>
                          <a:spcPts val="0"/>
                        </a:spcAft>
                      </a:pPr>
                      <a:r>
                        <a:rPr lang="en-US" sz="1120" b="1" dirty="0">
                          <a:effectLst/>
                        </a:rPr>
                        <a:t>Medical and Hospital</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Light</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100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4">
                  <a:txBody>
                    <a:bodyPr/>
                    <a:lstStyle/>
                    <a:p>
                      <a:pPr marL="0" marR="0" algn="l">
                        <a:lnSpc>
                          <a:spcPct val="115000"/>
                        </a:lnSpc>
                        <a:spcBef>
                          <a:spcPts val="0"/>
                        </a:spcBef>
                        <a:spcAft>
                          <a:spcPts val="0"/>
                        </a:spcAft>
                      </a:pPr>
                      <a:r>
                        <a:rPr lang="en-US" sz="1120" b="1" dirty="0">
                          <a:effectLst/>
                        </a:rPr>
                        <a:t>5</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2288166976"/>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Fan</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70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7</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758250312"/>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Fridge</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1000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5</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417376006"/>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Motor pump</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2000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20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888574510"/>
                  </a:ext>
                </a:extLst>
              </a:tr>
              <a:tr h="198084">
                <a:tc rowSpan="3">
                  <a:txBody>
                    <a:bodyPr/>
                    <a:lstStyle/>
                    <a:p>
                      <a:pPr marL="0" marR="0" algn="l">
                        <a:lnSpc>
                          <a:spcPct val="115000"/>
                        </a:lnSpc>
                        <a:spcBef>
                          <a:spcPts val="0"/>
                        </a:spcBef>
                        <a:spcAft>
                          <a:spcPts val="0"/>
                        </a:spcAft>
                      </a:pPr>
                      <a:r>
                        <a:rPr lang="en-US" sz="1120" b="1" dirty="0">
                          <a:solidFill>
                            <a:schemeClr val="tx1"/>
                          </a:solidFill>
                          <a:effectLst/>
                        </a:rPr>
                        <a:t>5</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3">
                  <a:txBody>
                    <a:bodyPr/>
                    <a:lstStyle/>
                    <a:p>
                      <a:pPr marL="0" marR="0" algn="l">
                        <a:lnSpc>
                          <a:spcPct val="115000"/>
                        </a:lnSpc>
                        <a:spcBef>
                          <a:spcPts val="0"/>
                        </a:spcBef>
                        <a:spcAft>
                          <a:spcPts val="0"/>
                        </a:spcAft>
                      </a:pPr>
                      <a:r>
                        <a:rPr lang="en-US" sz="1120" b="1" dirty="0">
                          <a:effectLst/>
                        </a:rPr>
                        <a:t>Educational Institute</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Light</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3">
                  <a:txBody>
                    <a:bodyPr/>
                    <a:lstStyle/>
                    <a:p>
                      <a:pPr marL="0" marR="0" algn="l">
                        <a:lnSpc>
                          <a:spcPct val="115000"/>
                        </a:lnSpc>
                        <a:spcBef>
                          <a:spcPts val="0"/>
                        </a:spcBef>
                        <a:spcAft>
                          <a:spcPts val="0"/>
                        </a:spcAft>
                      </a:pPr>
                      <a:r>
                        <a:rPr lang="en-US" sz="1120" b="1">
                          <a:effectLst/>
                        </a:rPr>
                        <a:t>5</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8</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8</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2837205905"/>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Fan</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70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7</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187241390"/>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Motor pump</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1000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2</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10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257231667"/>
                  </a:ext>
                </a:extLst>
              </a:tr>
              <a:tr h="198084">
                <a:tc rowSpan="3">
                  <a:txBody>
                    <a:bodyPr/>
                    <a:lstStyle/>
                    <a:p>
                      <a:pPr marL="0" marR="0" algn="l">
                        <a:lnSpc>
                          <a:spcPct val="115000"/>
                        </a:lnSpc>
                        <a:spcBef>
                          <a:spcPts val="0"/>
                        </a:spcBef>
                        <a:spcAft>
                          <a:spcPts val="0"/>
                        </a:spcAft>
                      </a:pPr>
                      <a:r>
                        <a:rPr lang="en-US" sz="1120" b="1" dirty="0">
                          <a:solidFill>
                            <a:schemeClr val="tx1"/>
                          </a:solidFill>
                          <a:effectLst/>
                        </a:rPr>
                        <a:t>6</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3">
                  <a:txBody>
                    <a:bodyPr/>
                    <a:lstStyle/>
                    <a:p>
                      <a:pPr marL="0" marR="0" algn="l">
                        <a:lnSpc>
                          <a:spcPct val="115000"/>
                        </a:lnSpc>
                        <a:spcBef>
                          <a:spcPts val="0"/>
                        </a:spcBef>
                        <a:spcAft>
                          <a:spcPts val="0"/>
                        </a:spcAft>
                      </a:pPr>
                      <a:r>
                        <a:rPr lang="en-US" sz="1120" b="1" dirty="0">
                          <a:effectLst/>
                        </a:rPr>
                        <a:t>Cyclone center</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Light</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200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rowSpan="3">
                  <a:txBody>
                    <a:bodyPr/>
                    <a:lstStyle/>
                    <a:p>
                      <a:pPr marL="0" marR="0" algn="l">
                        <a:lnSpc>
                          <a:spcPct val="115000"/>
                        </a:lnSpc>
                        <a:spcBef>
                          <a:spcPts val="0"/>
                        </a:spcBef>
                        <a:spcAft>
                          <a:spcPts val="0"/>
                        </a:spcAft>
                      </a:pPr>
                      <a:r>
                        <a:rPr lang="en-US" sz="1120" b="1" dirty="0">
                          <a:effectLst/>
                        </a:rPr>
                        <a:t>120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960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960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873312200"/>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Fan</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70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50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420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871098275"/>
                  </a:ext>
                </a:extLst>
              </a:tr>
              <a:tr h="198084">
                <a:tc vMerge="1">
                  <a:txBody>
                    <a:bodyPr/>
                    <a:lstStyle/>
                    <a:p>
                      <a:endParaRPr lang="en-US"/>
                    </a:p>
                  </a:txBody>
                  <a:tcPr/>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Motor pump</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2000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vMerge="1">
                  <a:txBody>
                    <a:bodyPr/>
                    <a:lstStyle/>
                    <a:p>
                      <a:endParaRPr lang="en-US"/>
                    </a:p>
                  </a:txBody>
                  <a:tcPr/>
                </a:tc>
                <a:tc>
                  <a:txBody>
                    <a:bodyPr/>
                    <a:lstStyle/>
                    <a:p>
                      <a:pPr marL="0" marR="0" algn="l">
                        <a:lnSpc>
                          <a:spcPct val="115000"/>
                        </a:lnSpc>
                        <a:spcBef>
                          <a:spcPts val="0"/>
                        </a:spcBef>
                        <a:spcAft>
                          <a:spcPts val="0"/>
                        </a:spcAft>
                      </a:pPr>
                      <a:r>
                        <a:rPr lang="en-US" sz="1120" b="1">
                          <a:effectLst/>
                        </a:rPr>
                        <a:t>480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480</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1615693735"/>
                  </a:ext>
                </a:extLst>
              </a:tr>
              <a:tr h="198084">
                <a:tc>
                  <a:txBody>
                    <a:bodyPr/>
                    <a:lstStyle/>
                    <a:p>
                      <a:pPr marL="0" marR="0" algn="l">
                        <a:lnSpc>
                          <a:spcPct val="115000"/>
                        </a:lnSpc>
                        <a:spcBef>
                          <a:spcPts val="0"/>
                        </a:spcBef>
                        <a:spcAft>
                          <a:spcPts val="0"/>
                        </a:spcAft>
                      </a:pPr>
                      <a:r>
                        <a:rPr lang="en-US" sz="1120" b="1" dirty="0">
                          <a:solidFill>
                            <a:schemeClr val="tx1"/>
                          </a:solidFill>
                          <a:effectLst/>
                        </a:rPr>
                        <a:t>7</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gridSpan="2">
                  <a:txBody>
                    <a:bodyPr/>
                    <a:lstStyle/>
                    <a:p>
                      <a:pPr marL="0" marR="0" algn="l">
                        <a:lnSpc>
                          <a:spcPct val="115000"/>
                        </a:lnSpc>
                        <a:spcBef>
                          <a:spcPts val="0"/>
                        </a:spcBef>
                        <a:spcAft>
                          <a:spcPts val="0"/>
                        </a:spcAft>
                      </a:pPr>
                      <a:r>
                        <a:rPr lang="en-US" sz="1120" b="1" dirty="0">
                          <a:effectLst/>
                        </a:rPr>
                        <a:t>Streetlights</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h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10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1000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a:effectLst/>
                        </a:rPr>
                        <a:t> </a:t>
                      </a:r>
                      <a:endParaRPr lang="en-US" sz="1120" b="1">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10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2356681609"/>
                  </a:ext>
                </a:extLst>
              </a:tr>
              <a:tr h="198084">
                <a:tc>
                  <a:txBody>
                    <a:bodyPr/>
                    <a:lstStyle/>
                    <a:p>
                      <a:pPr marL="0" marR="0" algn="l">
                        <a:lnSpc>
                          <a:spcPct val="115000"/>
                        </a:lnSpc>
                        <a:spcBef>
                          <a:spcPts val="0"/>
                        </a:spcBef>
                        <a:spcAft>
                          <a:spcPts val="0"/>
                        </a:spcAft>
                      </a:pPr>
                      <a:r>
                        <a:rPr lang="en-US" sz="1120" b="1" dirty="0">
                          <a:solidFill>
                            <a:schemeClr val="tx1"/>
                          </a:solidFill>
                          <a:effectLst/>
                        </a:rPr>
                        <a:t>8</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gridSpan="2">
                  <a:txBody>
                    <a:bodyPr/>
                    <a:lstStyle/>
                    <a:p>
                      <a:pPr marL="0" marR="0" algn="l">
                        <a:lnSpc>
                          <a:spcPct val="115000"/>
                        </a:lnSpc>
                        <a:spcBef>
                          <a:spcPts val="0"/>
                        </a:spcBef>
                        <a:spcAft>
                          <a:spcPts val="0"/>
                        </a:spcAft>
                      </a:pPr>
                      <a:r>
                        <a:rPr lang="en-US" sz="1120" b="1" dirty="0">
                          <a:effectLst/>
                        </a:rPr>
                        <a:t>Mobile Towers</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h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3000</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2</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 1</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6</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6</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3894636507"/>
                  </a:ext>
                </a:extLst>
              </a:tr>
              <a:tr h="199317">
                <a:tc>
                  <a:txBody>
                    <a:bodyPr/>
                    <a:lstStyle/>
                    <a:p>
                      <a:pPr marL="0" marR="0" algn="l">
                        <a:lnSpc>
                          <a:spcPct val="115000"/>
                        </a:lnSpc>
                        <a:spcBef>
                          <a:spcPts val="0"/>
                        </a:spcBef>
                        <a:spcAft>
                          <a:spcPts val="0"/>
                        </a:spcAft>
                      </a:pPr>
                      <a:r>
                        <a:rPr lang="en-US" sz="1120" b="1" dirty="0">
                          <a:solidFill>
                            <a:schemeClr val="tx1"/>
                          </a:solidFill>
                          <a:effectLst/>
                          <a:latin typeface="+mn-lt"/>
                          <a:ea typeface="Calibri" panose="020F0502020204030204" pitchFamily="34" charset="0"/>
                          <a:cs typeface="Times New Roman" panose="02020603050405020304" pitchFamily="18" charset="0"/>
                        </a:rPr>
                        <a:t>9</a:t>
                      </a:r>
                    </a:p>
                  </a:txBody>
                  <a:tcPr marL="50100" marR="50100" marT="0" marB="0"/>
                </a:tc>
                <a:tc gridSpan="2">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Ice making factory</a:t>
                      </a:r>
                    </a:p>
                  </a:txBody>
                  <a:tcPr marL="50100" marR="50100" marT="0" marB="0"/>
                </a:tc>
                <a:tc hMerge="1">
                  <a:txBody>
                    <a:bodyPr/>
                    <a:lstStyle/>
                    <a:p>
                      <a:endParaRPr lang="en-US"/>
                    </a:p>
                  </a:txBody>
                  <a:tcPr/>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10000</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2</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 1</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20</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20</a:t>
                      </a:r>
                    </a:p>
                  </a:txBody>
                  <a:tcPr marL="50100" marR="50100" marT="0" marB="0"/>
                </a:tc>
                <a:extLst>
                  <a:ext uri="{0D108BD9-81ED-4DB2-BD59-A6C34878D82A}">
                    <a16:rowId xmlns:a16="http://schemas.microsoft.com/office/drawing/2014/main" val="577035297"/>
                  </a:ext>
                </a:extLst>
              </a:tr>
              <a:tr h="199317">
                <a:tc>
                  <a:txBody>
                    <a:bodyPr/>
                    <a:lstStyle/>
                    <a:p>
                      <a:pPr marL="0" marR="0" algn="l">
                        <a:lnSpc>
                          <a:spcPct val="115000"/>
                        </a:lnSpc>
                        <a:spcBef>
                          <a:spcPts val="0"/>
                        </a:spcBef>
                        <a:spcAft>
                          <a:spcPts val="0"/>
                        </a:spcAft>
                      </a:pPr>
                      <a:r>
                        <a:rPr lang="en-US" sz="1120" b="1" dirty="0">
                          <a:solidFill>
                            <a:schemeClr val="tx1"/>
                          </a:solidFill>
                          <a:effectLst/>
                          <a:latin typeface="+mn-lt"/>
                          <a:ea typeface="Calibri" panose="020F0502020204030204" pitchFamily="34" charset="0"/>
                          <a:cs typeface="Times New Roman" panose="02020603050405020304" pitchFamily="18" charset="0"/>
                        </a:rPr>
                        <a:t>10</a:t>
                      </a:r>
                    </a:p>
                  </a:txBody>
                  <a:tcPr marL="50100" marR="50100" marT="0" marB="0"/>
                </a:tc>
                <a:tc gridSpan="2">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EV charging station</a:t>
                      </a:r>
                    </a:p>
                  </a:txBody>
                  <a:tcPr marL="50100" marR="50100" marT="0" marB="0"/>
                </a:tc>
                <a:tc hMerge="1">
                  <a:txBody>
                    <a:bodyPr/>
                    <a:lstStyle/>
                    <a:p>
                      <a:endParaRPr lang="en-US"/>
                    </a:p>
                  </a:txBody>
                  <a:tcPr/>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5000</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2</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 1</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10</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10</a:t>
                      </a:r>
                    </a:p>
                  </a:txBody>
                  <a:tcPr marL="50100" marR="50100" marT="0" marB="0"/>
                </a:tc>
                <a:extLst>
                  <a:ext uri="{0D108BD9-81ED-4DB2-BD59-A6C34878D82A}">
                    <a16:rowId xmlns:a16="http://schemas.microsoft.com/office/drawing/2014/main" val="1341341260"/>
                  </a:ext>
                </a:extLst>
              </a:tr>
              <a:tr h="199317">
                <a:tc>
                  <a:txBody>
                    <a:bodyPr/>
                    <a:lstStyle/>
                    <a:p>
                      <a:pPr marL="0" marR="0" algn="l">
                        <a:lnSpc>
                          <a:spcPct val="115000"/>
                        </a:lnSpc>
                        <a:spcBef>
                          <a:spcPts val="0"/>
                        </a:spcBef>
                        <a:spcAft>
                          <a:spcPts val="0"/>
                        </a:spcAft>
                      </a:pPr>
                      <a:r>
                        <a:rPr lang="en-US" sz="1120" b="1" dirty="0">
                          <a:solidFill>
                            <a:schemeClr val="tx1"/>
                          </a:solidFill>
                          <a:effectLst/>
                          <a:latin typeface="+mn-lt"/>
                          <a:ea typeface="Calibri" panose="020F0502020204030204" pitchFamily="34" charset="0"/>
                          <a:cs typeface="Times New Roman" panose="02020603050405020304" pitchFamily="18" charset="0"/>
                        </a:rPr>
                        <a:t>11</a:t>
                      </a:r>
                    </a:p>
                  </a:txBody>
                  <a:tcPr marL="50100" marR="50100" marT="0" marB="0"/>
                </a:tc>
                <a:tc gridSpan="2">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Sanctuary</a:t>
                      </a:r>
                    </a:p>
                  </a:txBody>
                  <a:tcPr marL="50100" marR="50100" marT="0" marB="0"/>
                </a:tc>
                <a:tc hMerge="1">
                  <a:txBody>
                    <a:bodyPr/>
                    <a:lstStyle/>
                    <a:p>
                      <a:endParaRPr lang="en-US"/>
                    </a:p>
                  </a:txBody>
                  <a:tcPr/>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1500</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6</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 1</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9</a:t>
                      </a:r>
                    </a:p>
                  </a:txBody>
                  <a:tcPr marL="50100" marR="50100" marT="0" marB="0"/>
                </a:tc>
                <a:tc>
                  <a:txBody>
                    <a:bodyPr/>
                    <a:lstStyle/>
                    <a:p>
                      <a:pPr marL="0" marR="0" algn="l">
                        <a:lnSpc>
                          <a:spcPct val="115000"/>
                        </a:lnSpc>
                        <a:spcBef>
                          <a:spcPts val="0"/>
                        </a:spcBef>
                        <a:spcAft>
                          <a:spcPts val="0"/>
                        </a:spcAft>
                      </a:pPr>
                      <a:r>
                        <a:rPr lang="en-US" sz="1120" b="1" dirty="0">
                          <a:effectLst/>
                          <a:latin typeface="+mn-lt"/>
                          <a:ea typeface="Calibri" panose="020F0502020204030204" pitchFamily="34" charset="0"/>
                          <a:cs typeface="Times New Roman" panose="02020603050405020304" pitchFamily="18" charset="0"/>
                        </a:rPr>
                        <a:t>6</a:t>
                      </a:r>
                    </a:p>
                  </a:txBody>
                  <a:tcPr marL="50100" marR="50100" marT="0" marB="0"/>
                </a:tc>
                <a:extLst>
                  <a:ext uri="{0D108BD9-81ED-4DB2-BD59-A6C34878D82A}">
                    <a16:rowId xmlns:a16="http://schemas.microsoft.com/office/drawing/2014/main" val="2775247517"/>
                  </a:ext>
                </a:extLst>
              </a:tr>
              <a:tr h="198084">
                <a:tc gridSpan="6">
                  <a:txBody>
                    <a:bodyPr/>
                    <a:lstStyle/>
                    <a:p>
                      <a:pPr marL="0" marR="0" algn="l">
                        <a:lnSpc>
                          <a:spcPct val="115000"/>
                        </a:lnSpc>
                        <a:spcBef>
                          <a:spcPts val="0"/>
                        </a:spcBef>
                        <a:spcAft>
                          <a:spcPts val="0"/>
                        </a:spcAft>
                      </a:pPr>
                      <a:r>
                        <a:rPr lang="en-US" sz="1120" b="1" dirty="0">
                          <a:solidFill>
                            <a:schemeClr val="tx1"/>
                          </a:solidFill>
                          <a:effectLst/>
                        </a:rPr>
                        <a:t>Total Connected Loads</a:t>
                      </a:r>
                      <a:endParaRPr lang="en-US" sz="112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r>
                        <a:rPr lang="en-US" sz="1120" b="1" dirty="0">
                          <a:effectLst/>
                        </a:rPr>
                        <a:t>7189.5</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tc>
                  <a:txBody>
                    <a:bodyPr/>
                    <a:lstStyle/>
                    <a:p>
                      <a:pPr marL="0" marR="0" algn="l">
                        <a:lnSpc>
                          <a:spcPct val="115000"/>
                        </a:lnSpc>
                        <a:spcBef>
                          <a:spcPts val="0"/>
                        </a:spcBef>
                        <a:spcAft>
                          <a:spcPts val="0"/>
                        </a:spcAft>
                      </a:pPr>
                      <a:r>
                        <a:rPr lang="en-US" sz="1120" b="1" dirty="0">
                          <a:effectLst/>
                        </a:rPr>
                        <a:t>5100.8</a:t>
                      </a:r>
                      <a:endParaRPr lang="en-US" sz="1120" b="1" dirty="0">
                        <a:effectLst/>
                        <a:latin typeface="Calibri" panose="020F0502020204030204" pitchFamily="34" charset="0"/>
                        <a:ea typeface="Calibri" panose="020F0502020204030204" pitchFamily="34" charset="0"/>
                        <a:cs typeface="Times New Roman" panose="02020603050405020304" pitchFamily="18" charset="0"/>
                      </a:endParaRPr>
                    </a:p>
                  </a:txBody>
                  <a:tcPr marL="50100" marR="50100" marT="0" marB="0"/>
                </a:tc>
                <a:extLst>
                  <a:ext uri="{0D108BD9-81ED-4DB2-BD59-A6C34878D82A}">
                    <a16:rowId xmlns:a16="http://schemas.microsoft.com/office/drawing/2014/main" val="2002280065"/>
                  </a:ext>
                </a:extLst>
              </a:tr>
            </a:tbl>
          </a:graphicData>
        </a:graphic>
      </p:graphicFrame>
      <p:graphicFrame>
        <p:nvGraphicFramePr>
          <p:cNvPr id="77" name="Table 76">
            <a:extLst>
              <a:ext uri="{FF2B5EF4-FFF2-40B4-BE49-F238E27FC236}">
                <a16:creationId xmlns:a16="http://schemas.microsoft.com/office/drawing/2014/main" id="{2610BE4E-77E8-7D08-61BB-E5A3EAF6FFEC}"/>
              </a:ext>
            </a:extLst>
          </p:cNvPr>
          <p:cNvGraphicFramePr>
            <a:graphicFrameLocks noGrp="1"/>
          </p:cNvGraphicFramePr>
          <p:nvPr>
            <p:extLst>
              <p:ext uri="{D42A27DB-BD31-4B8C-83A1-F6EECF244321}">
                <p14:modId xmlns:p14="http://schemas.microsoft.com/office/powerpoint/2010/main" val="2625894679"/>
              </p:ext>
            </p:extLst>
          </p:nvPr>
        </p:nvGraphicFramePr>
        <p:xfrm>
          <a:off x="16749288" y="8147130"/>
          <a:ext cx="3929488" cy="3538161"/>
        </p:xfrm>
        <a:graphic>
          <a:graphicData uri="http://schemas.openxmlformats.org/drawingml/2006/table">
            <a:tbl>
              <a:tblPr firstRow="1" firstCol="1" bandRow="1">
                <a:tableStyleId>{5C22544A-7EE6-4342-B048-85BDC9FD1C3A}</a:tableStyleId>
              </a:tblPr>
              <a:tblGrid>
                <a:gridCol w="1964744">
                  <a:extLst>
                    <a:ext uri="{9D8B030D-6E8A-4147-A177-3AD203B41FA5}">
                      <a16:colId xmlns:a16="http://schemas.microsoft.com/office/drawing/2014/main" val="2124241110"/>
                    </a:ext>
                  </a:extLst>
                </a:gridCol>
                <a:gridCol w="1964744">
                  <a:extLst>
                    <a:ext uri="{9D8B030D-6E8A-4147-A177-3AD203B41FA5}">
                      <a16:colId xmlns:a16="http://schemas.microsoft.com/office/drawing/2014/main" val="1166782844"/>
                    </a:ext>
                  </a:extLst>
                </a:gridCol>
              </a:tblGrid>
              <a:tr h="216433">
                <a:tc gridSpan="2">
                  <a:txBody>
                    <a:bodyPr/>
                    <a:lstStyle/>
                    <a:p>
                      <a:pPr marL="0" marR="0" algn="ctr">
                        <a:lnSpc>
                          <a:spcPct val="115000"/>
                        </a:lnSpc>
                        <a:spcBef>
                          <a:spcPts val="0"/>
                        </a:spcBef>
                        <a:spcAft>
                          <a:spcPts val="1000"/>
                        </a:spcAft>
                      </a:pPr>
                      <a:r>
                        <a:rPr lang="en-US" sz="1400" dirty="0">
                          <a:solidFill>
                            <a:schemeClr val="tx1"/>
                          </a:solidFill>
                          <a:effectLst/>
                        </a:rPr>
                        <a:t>Project Data</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144463481"/>
                  </a:ext>
                </a:extLst>
              </a:tr>
              <a:tr h="216433">
                <a:tc>
                  <a:txBody>
                    <a:bodyPr/>
                    <a:lstStyle/>
                    <a:p>
                      <a:pPr marL="0" marR="0" algn="ctr">
                        <a:lnSpc>
                          <a:spcPct val="115000"/>
                        </a:lnSpc>
                        <a:spcBef>
                          <a:spcPts val="0"/>
                        </a:spcBef>
                        <a:spcAft>
                          <a:spcPts val="1000"/>
                        </a:spcAft>
                      </a:pPr>
                      <a:r>
                        <a:rPr lang="en-US" sz="1400" dirty="0">
                          <a:solidFill>
                            <a:schemeClr val="tx1"/>
                          </a:solidFill>
                          <a:effectLst/>
                        </a:rPr>
                        <a:t>Parameters</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1"/>
                          </a:solidFill>
                          <a:effectLst/>
                        </a:rPr>
                        <a:t>Values</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496451551"/>
                  </a:ext>
                </a:extLst>
              </a:tr>
              <a:tr h="216433">
                <a:tc>
                  <a:txBody>
                    <a:bodyPr/>
                    <a:lstStyle/>
                    <a:p>
                      <a:pPr marL="0" marR="0" algn="ctr">
                        <a:lnSpc>
                          <a:spcPct val="115000"/>
                        </a:lnSpc>
                        <a:spcBef>
                          <a:spcPts val="0"/>
                        </a:spcBef>
                        <a:spcAft>
                          <a:spcPts val="1000"/>
                        </a:spcAft>
                      </a:pPr>
                      <a:r>
                        <a:rPr lang="en-US" sz="1400" dirty="0">
                          <a:solidFill>
                            <a:schemeClr val="tx1"/>
                          </a:solidFill>
                          <a:effectLst/>
                        </a:rPr>
                        <a:t>Project Life</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a:solidFill>
                            <a:schemeClr val="tx1"/>
                          </a:solidFill>
                          <a:effectLst/>
                        </a:rPr>
                        <a:t>25 years</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747044188"/>
                  </a:ext>
                </a:extLst>
              </a:tr>
              <a:tr h="447774">
                <a:tc>
                  <a:txBody>
                    <a:bodyPr/>
                    <a:lstStyle/>
                    <a:p>
                      <a:pPr marL="0" marR="0" algn="ctr">
                        <a:lnSpc>
                          <a:spcPct val="115000"/>
                        </a:lnSpc>
                        <a:spcBef>
                          <a:spcPts val="0"/>
                        </a:spcBef>
                        <a:spcAft>
                          <a:spcPts val="1000"/>
                        </a:spcAft>
                      </a:pPr>
                      <a:r>
                        <a:rPr lang="en-US" sz="1400">
                          <a:solidFill>
                            <a:schemeClr val="tx1"/>
                          </a:solidFill>
                          <a:effectLst/>
                        </a:rPr>
                        <a:t>Nominal Discount Rate</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1"/>
                          </a:solidFill>
                          <a:effectLst/>
                        </a:rPr>
                        <a:t>8%</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204852554"/>
                  </a:ext>
                </a:extLst>
              </a:tr>
              <a:tr h="447774">
                <a:tc>
                  <a:txBody>
                    <a:bodyPr/>
                    <a:lstStyle/>
                    <a:p>
                      <a:pPr marL="0" marR="0" algn="ctr">
                        <a:lnSpc>
                          <a:spcPct val="115000"/>
                        </a:lnSpc>
                        <a:spcBef>
                          <a:spcPts val="0"/>
                        </a:spcBef>
                        <a:spcAft>
                          <a:spcPts val="1000"/>
                        </a:spcAft>
                      </a:pPr>
                      <a:r>
                        <a:rPr lang="en-US" sz="1400">
                          <a:solidFill>
                            <a:schemeClr val="tx1"/>
                          </a:solidFill>
                          <a:effectLst/>
                        </a:rPr>
                        <a:t>Expected Inflation Rate</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1"/>
                          </a:solidFill>
                          <a:effectLst/>
                        </a:rPr>
                        <a:t>3%</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41880896"/>
                  </a:ext>
                </a:extLst>
              </a:tr>
              <a:tr h="447774">
                <a:tc>
                  <a:txBody>
                    <a:bodyPr/>
                    <a:lstStyle/>
                    <a:p>
                      <a:pPr marL="0" marR="0" algn="ctr">
                        <a:lnSpc>
                          <a:spcPct val="115000"/>
                        </a:lnSpc>
                        <a:spcBef>
                          <a:spcPts val="0"/>
                        </a:spcBef>
                        <a:spcAft>
                          <a:spcPts val="1000"/>
                        </a:spcAft>
                      </a:pPr>
                      <a:r>
                        <a:rPr lang="en-US" sz="1400">
                          <a:solidFill>
                            <a:schemeClr val="tx1"/>
                          </a:solidFill>
                          <a:effectLst/>
                        </a:rPr>
                        <a:t>System Fixed Capital Cost</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1"/>
                          </a:solidFill>
                          <a:effectLst/>
                        </a:rPr>
                        <a:t>$0.00</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581184558"/>
                  </a:ext>
                </a:extLst>
              </a:tr>
              <a:tr h="447774">
                <a:tc>
                  <a:txBody>
                    <a:bodyPr/>
                    <a:lstStyle/>
                    <a:p>
                      <a:pPr marL="0" marR="0" algn="ctr">
                        <a:lnSpc>
                          <a:spcPct val="115000"/>
                        </a:lnSpc>
                        <a:spcBef>
                          <a:spcPts val="0"/>
                        </a:spcBef>
                        <a:spcAft>
                          <a:spcPts val="1000"/>
                        </a:spcAft>
                      </a:pPr>
                      <a:r>
                        <a:rPr lang="en-US" sz="1400">
                          <a:solidFill>
                            <a:schemeClr val="tx1"/>
                          </a:solidFill>
                          <a:effectLst/>
                        </a:rPr>
                        <a:t>System Fixed O&amp;M Cost</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1"/>
                          </a:solidFill>
                          <a:effectLst/>
                        </a:rPr>
                        <a:t>0.00 $/YR</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519964616"/>
                  </a:ext>
                </a:extLst>
              </a:tr>
              <a:tr h="447774">
                <a:tc>
                  <a:txBody>
                    <a:bodyPr/>
                    <a:lstStyle/>
                    <a:p>
                      <a:pPr marL="0" marR="0" algn="ctr">
                        <a:lnSpc>
                          <a:spcPct val="115000"/>
                        </a:lnSpc>
                        <a:spcBef>
                          <a:spcPts val="0"/>
                        </a:spcBef>
                        <a:spcAft>
                          <a:spcPts val="1000"/>
                        </a:spcAft>
                      </a:pPr>
                      <a:r>
                        <a:rPr lang="en-US" sz="1400">
                          <a:solidFill>
                            <a:schemeClr val="tx1"/>
                          </a:solidFill>
                          <a:effectLst/>
                        </a:rPr>
                        <a:t>Capacity Shortage Penalty</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1"/>
                          </a:solidFill>
                          <a:effectLst/>
                        </a:rPr>
                        <a:t>0.00 $/YR</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254347543"/>
                  </a:ext>
                </a:extLst>
              </a:tr>
              <a:tr h="447774">
                <a:tc>
                  <a:txBody>
                    <a:bodyPr/>
                    <a:lstStyle/>
                    <a:p>
                      <a:pPr marL="0" marR="0" algn="ctr">
                        <a:lnSpc>
                          <a:spcPct val="115000"/>
                        </a:lnSpc>
                        <a:spcBef>
                          <a:spcPts val="0"/>
                        </a:spcBef>
                        <a:spcAft>
                          <a:spcPts val="1000"/>
                        </a:spcAft>
                      </a:pPr>
                      <a:r>
                        <a:rPr lang="en-US" sz="1400">
                          <a:solidFill>
                            <a:schemeClr val="tx1"/>
                          </a:solidFill>
                          <a:effectLst/>
                        </a:rPr>
                        <a:t>Maximum Annual Capacity Shortage</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1"/>
                          </a:solidFill>
                          <a:effectLst/>
                        </a:rPr>
                        <a:t>5%</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nchor="ctr" anchorCtr="1"/>
                </a:tc>
                <a:extLst>
                  <a:ext uri="{0D108BD9-81ED-4DB2-BD59-A6C34878D82A}">
                    <a16:rowId xmlns:a16="http://schemas.microsoft.com/office/drawing/2014/main" val="902251194"/>
                  </a:ext>
                </a:extLst>
              </a:tr>
            </a:tbl>
          </a:graphicData>
        </a:graphic>
      </p:graphicFrame>
      <p:graphicFrame>
        <p:nvGraphicFramePr>
          <p:cNvPr id="78" name="Table 77">
            <a:extLst>
              <a:ext uri="{FF2B5EF4-FFF2-40B4-BE49-F238E27FC236}">
                <a16:creationId xmlns:a16="http://schemas.microsoft.com/office/drawing/2014/main" id="{9680E140-AB6A-2AFF-391F-80092007CF4A}"/>
              </a:ext>
            </a:extLst>
          </p:cNvPr>
          <p:cNvGraphicFramePr>
            <a:graphicFrameLocks noGrp="1"/>
          </p:cNvGraphicFramePr>
          <p:nvPr>
            <p:extLst>
              <p:ext uri="{D42A27DB-BD31-4B8C-83A1-F6EECF244321}">
                <p14:modId xmlns:p14="http://schemas.microsoft.com/office/powerpoint/2010/main" val="3108914813"/>
              </p:ext>
            </p:extLst>
          </p:nvPr>
        </p:nvGraphicFramePr>
        <p:xfrm>
          <a:off x="20461581" y="8170542"/>
          <a:ext cx="3705968" cy="3490728"/>
        </p:xfrm>
        <a:graphic>
          <a:graphicData uri="http://schemas.openxmlformats.org/drawingml/2006/table">
            <a:tbl>
              <a:tblPr firstRow="1" firstCol="1" bandRow="1">
                <a:tableStyleId>{5C22544A-7EE6-4342-B048-85BDC9FD1C3A}</a:tableStyleId>
              </a:tblPr>
              <a:tblGrid>
                <a:gridCol w="1852984">
                  <a:extLst>
                    <a:ext uri="{9D8B030D-6E8A-4147-A177-3AD203B41FA5}">
                      <a16:colId xmlns:a16="http://schemas.microsoft.com/office/drawing/2014/main" val="1672604030"/>
                    </a:ext>
                  </a:extLst>
                </a:gridCol>
                <a:gridCol w="1852984">
                  <a:extLst>
                    <a:ext uri="{9D8B030D-6E8A-4147-A177-3AD203B41FA5}">
                      <a16:colId xmlns:a16="http://schemas.microsoft.com/office/drawing/2014/main" val="3820808874"/>
                    </a:ext>
                  </a:extLst>
                </a:gridCol>
              </a:tblGrid>
              <a:tr h="222564">
                <a:tc gridSpan="2">
                  <a:txBody>
                    <a:bodyPr/>
                    <a:lstStyle/>
                    <a:p>
                      <a:pPr marL="0" marR="0" algn="ctr">
                        <a:lnSpc>
                          <a:spcPct val="115000"/>
                        </a:lnSpc>
                        <a:spcBef>
                          <a:spcPts val="0"/>
                        </a:spcBef>
                        <a:spcAft>
                          <a:spcPts val="1000"/>
                        </a:spcAft>
                      </a:pPr>
                      <a:r>
                        <a:rPr lang="en-US" sz="1400" dirty="0">
                          <a:solidFill>
                            <a:schemeClr val="tx1"/>
                          </a:solidFill>
                          <a:effectLst/>
                        </a:rPr>
                        <a:t>Wind Turbine Data</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791085152"/>
                  </a:ext>
                </a:extLst>
              </a:tr>
              <a:tr h="222564">
                <a:tc>
                  <a:txBody>
                    <a:bodyPr/>
                    <a:lstStyle/>
                    <a:p>
                      <a:pPr marL="0" marR="0">
                        <a:lnSpc>
                          <a:spcPct val="115000"/>
                        </a:lnSpc>
                        <a:spcBef>
                          <a:spcPts val="0"/>
                        </a:spcBef>
                        <a:spcAft>
                          <a:spcPts val="1000"/>
                        </a:spcAft>
                      </a:pPr>
                      <a:r>
                        <a:rPr lang="en-US" sz="1400" dirty="0">
                          <a:solidFill>
                            <a:schemeClr val="tx1"/>
                          </a:solidFill>
                          <a:effectLst/>
                        </a:rPr>
                        <a:t>Parameters</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Values</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324118518"/>
                  </a:ext>
                </a:extLst>
              </a:tr>
              <a:tr h="222564">
                <a:tc>
                  <a:txBody>
                    <a:bodyPr/>
                    <a:lstStyle/>
                    <a:p>
                      <a:pPr marL="0" marR="0">
                        <a:lnSpc>
                          <a:spcPct val="115000"/>
                        </a:lnSpc>
                        <a:spcBef>
                          <a:spcPts val="0"/>
                        </a:spcBef>
                        <a:spcAft>
                          <a:spcPts val="1000"/>
                        </a:spcAft>
                      </a:pPr>
                      <a:r>
                        <a:rPr lang="en-US" sz="1400" dirty="0">
                          <a:solidFill>
                            <a:schemeClr val="tx1"/>
                          </a:solidFill>
                          <a:effectLst/>
                        </a:rPr>
                        <a:t>Rated Power</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10KW</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4073732888"/>
                  </a:ext>
                </a:extLst>
              </a:tr>
              <a:tr h="222564">
                <a:tc>
                  <a:txBody>
                    <a:bodyPr/>
                    <a:lstStyle/>
                    <a:p>
                      <a:pPr marL="0" marR="0">
                        <a:lnSpc>
                          <a:spcPct val="115000"/>
                        </a:lnSpc>
                        <a:spcBef>
                          <a:spcPts val="0"/>
                        </a:spcBef>
                        <a:spcAft>
                          <a:spcPts val="1000"/>
                        </a:spcAft>
                      </a:pPr>
                      <a:r>
                        <a:rPr lang="en-US" sz="1400">
                          <a:solidFill>
                            <a:schemeClr val="tx1"/>
                          </a:solidFill>
                          <a:effectLst/>
                        </a:rPr>
                        <a:t>Starting wind Speed</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3.5m/s</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513682065"/>
                  </a:ext>
                </a:extLst>
              </a:tr>
              <a:tr h="222564">
                <a:tc>
                  <a:txBody>
                    <a:bodyPr/>
                    <a:lstStyle/>
                    <a:p>
                      <a:pPr marL="0" marR="0">
                        <a:lnSpc>
                          <a:spcPct val="115000"/>
                        </a:lnSpc>
                        <a:spcBef>
                          <a:spcPts val="0"/>
                        </a:spcBef>
                        <a:spcAft>
                          <a:spcPts val="1000"/>
                        </a:spcAft>
                      </a:pPr>
                      <a:r>
                        <a:rPr lang="en-US" sz="1400">
                          <a:solidFill>
                            <a:schemeClr val="tx1"/>
                          </a:solidFill>
                          <a:effectLst/>
                        </a:rPr>
                        <a:t>Cut-off wind speed</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24m/s</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11200880"/>
                  </a:ext>
                </a:extLst>
              </a:tr>
              <a:tr h="222564">
                <a:tc>
                  <a:txBody>
                    <a:bodyPr/>
                    <a:lstStyle/>
                    <a:p>
                      <a:pPr marL="0" marR="0">
                        <a:lnSpc>
                          <a:spcPct val="115000"/>
                        </a:lnSpc>
                        <a:spcBef>
                          <a:spcPts val="0"/>
                        </a:spcBef>
                        <a:spcAft>
                          <a:spcPts val="1000"/>
                        </a:spcAft>
                      </a:pPr>
                      <a:r>
                        <a:rPr lang="en-US" sz="1400">
                          <a:solidFill>
                            <a:schemeClr val="tx1"/>
                          </a:solidFill>
                          <a:effectLst/>
                        </a:rPr>
                        <a:t>Hub height</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20m</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379101226"/>
                  </a:ext>
                </a:extLst>
              </a:tr>
              <a:tr h="222564">
                <a:tc>
                  <a:txBody>
                    <a:bodyPr/>
                    <a:lstStyle/>
                    <a:p>
                      <a:pPr marL="0" marR="0">
                        <a:lnSpc>
                          <a:spcPct val="115000"/>
                        </a:lnSpc>
                        <a:spcBef>
                          <a:spcPts val="0"/>
                        </a:spcBef>
                        <a:spcAft>
                          <a:spcPts val="1000"/>
                        </a:spcAft>
                      </a:pPr>
                      <a:r>
                        <a:rPr lang="en-US" sz="1400">
                          <a:solidFill>
                            <a:schemeClr val="tx1"/>
                          </a:solidFill>
                          <a:effectLst/>
                        </a:rPr>
                        <a:t>Hour of peak windspeed</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14:00</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774814628"/>
                  </a:ext>
                </a:extLst>
              </a:tr>
              <a:tr h="222564">
                <a:tc>
                  <a:txBody>
                    <a:bodyPr/>
                    <a:lstStyle/>
                    <a:p>
                      <a:pPr marL="0" marR="0">
                        <a:lnSpc>
                          <a:spcPct val="115000"/>
                        </a:lnSpc>
                        <a:spcBef>
                          <a:spcPts val="0"/>
                        </a:spcBef>
                        <a:spcAft>
                          <a:spcPts val="1000"/>
                        </a:spcAft>
                      </a:pPr>
                      <a:r>
                        <a:rPr lang="en-US" sz="1400">
                          <a:solidFill>
                            <a:schemeClr val="tx1"/>
                          </a:solidFill>
                          <a:effectLst/>
                        </a:rPr>
                        <a:t>Capital Cost </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$2500$/KW</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485259592"/>
                  </a:ext>
                </a:extLst>
              </a:tr>
              <a:tr h="222564">
                <a:tc>
                  <a:txBody>
                    <a:bodyPr/>
                    <a:lstStyle/>
                    <a:p>
                      <a:pPr marL="0" marR="0">
                        <a:lnSpc>
                          <a:spcPct val="115000"/>
                        </a:lnSpc>
                        <a:spcBef>
                          <a:spcPts val="0"/>
                        </a:spcBef>
                        <a:spcAft>
                          <a:spcPts val="1000"/>
                        </a:spcAft>
                      </a:pPr>
                      <a:r>
                        <a:rPr lang="en-US" sz="1400">
                          <a:solidFill>
                            <a:schemeClr val="tx1"/>
                          </a:solidFill>
                          <a:effectLst/>
                        </a:rPr>
                        <a:t>Replacement Cost </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$1750$/KW</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88455591"/>
                  </a:ext>
                </a:extLst>
              </a:tr>
              <a:tr h="222564">
                <a:tc>
                  <a:txBody>
                    <a:bodyPr/>
                    <a:lstStyle/>
                    <a:p>
                      <a:pPr marL="0" marR="0">
                        <a:lnSpc>
                          <a:spcPct val="115000"/>
                        </a:lnSpc>
                        <a:spcBef>
                          <a:spcPts val="0"/>
                        </a:spcBef>
                        <a:spcAft>
                          <a:spcPts val="1000"/>
                        </a:spcAft>
                      </a:pPr>
                      <a:r>
                        <a:rPr lang="en-US" sz="1400">
                          <a:solidFill>
                            <a:schemeClr val="tx1"/>
                          </a:solidFill>
                          <a:effectLst/>
                        </a:rPr>
                        <a:t>Operation &amp; maintenance Cost</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100$/yr</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390311541"/>
                  </a:ext>
                </a:extLst>
              </a:tr>
              <a:tr h="222564">
                <a:tc>
                  <a:txBody>
                    <a:bodyPr/>
                    <a:lstStyle/>
                    <a:p>
                      <a:pPr marL="0" marR="0">
                        <a:lnSpc>
                          <a:spcPct val="115000"/>
                        </a:lnSpc>
                        <a:spcBef>
                          <a:spcPts val="0"/>
                        </a:spcBef>
                        <a:spcAft>
                          <a:spcPts val="1000"/>
                        </a:spcAft>
                      </a:pPr>
                      <a:r>
                        <a:rPr lang="en-US" sz="1400">
                          <a:solidFill>
                            <a:schemeClr val="tx1"/>
                          </a:solidFill>
                          <a:effectLst/>
                        </a:rPr>
                        <a:t>Lifetime</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20years</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651677076"/>
                  </a:ext>
                </a:extLst>
              </a:tr>
              <a:tr h="222564">
                <a:tc>
                  <a:txBody>
                    <a:bodyPr/>
                    <a:lstStyle/>
                    <a:p>
                      <a:pPr marL="0" marR="0">
                        <a:lnSpc>
                          <a:spcPct val="115000"/>
                        </a:lnSpc>
                        <a:spcBef>
                          <a:spcPts val="0"/>
                        </a:spcBef>
                        <a:spcAft>
                          <a:spcPts val="1000"/>
                        </a:spcAft>
                      </a:pPr>
                      <a:r>
                        <a:rPr lang="en-US" sz="1400">
                          <a:solidFill>
                            <a:schemeClr val="tx1"/>
                          </a:solidFill>
                          <a:effectLst/>
                        </a:rPr>
                        <a:t>Number of turbines considered</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0∼10,000</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218575782"/>
                  </a:ext>
                </a:extLst>
              </a:tr>
            </a:tbl>
          </a:graphicData>
        </a:graphic>
      </p:graphicFrame>
      <p:graphicFrame>
        <p:nvGraphicFramePr>
          <p:cNvPr id="79" name="Table 78">
            <a:extLst>
              <a:ext uri="{FF2B5EF4-FFF2-40B4-BE49-F238E27FC236}">
                <a16:creationId xmlns:a16="http://schemas.microsoft.com/office/drawing/2014/main" id="{1C5FE44A-7324-2DF0-B478-0D9C77887833}"/>
              </a:ext>
            </a:extLst>
          </p:cNvPr>
          <p:cNvGraphicFramePr>
            <a:graphicFrameLocks noGrp="1"/>
          </p:cNvGraphicFramePr>
          <p:nvPr>
            <p:extLst>
              <p:ext uri="{D42A27DB-BD31-4B8C-83A1-F6EECF244321}">
                <p14:modId xmlns:p14="http://schemas.microsoft.com/office/powerpoint/2010/main" val="3109617134"/>
              </p:ext>
            </p:extLst>
          </p:nvPr>
        </p:nvGraphicFramePr>
        <p:xfrm>
          <a:off x="16749288" y="11716895"/>
          <a:ext cx="3712294" cy="3060522"/>
        </p:xfrm>
        <a:graphic>
          <a:graphicData uri="http://schemas.openxmlformats.org/drawingml/2006/table">
            <a:tbl>
              <a:tblPr firstRow="1" firstCol="1" bandRow="1">
                <a:tableStyleId>{5C22544A-7EE6-4342-B048-85BDC9FD1C3A}</a:tableStyleId>
              </a:tblPr>
              <a:tblGrid>
                <a:gridCol w="1856147">
                  <a:extLst>
                    <a:ext uri="{9D8B030D-6E8A-4147-A177-3AD203B41FA5}">
                      <a16:colId xmlns:a16="http://schemas.microsoft.com/office/drawing/2014/main" val="3970014119"/>
                    </a:ext>
                  </a:extLst>
                </a:gridCol>
                <a:gridCol w="1856147">
                  <a:extLst>
                    <a:ext uri="{9D8B030D-6E8A-4147-A177-3AD203B41FA5}">
                      <a16:colId xmlns:a16="http://schemas.microsoft.com/office/drawing/2014/main" val="313443681"/>
                    </a:ext>
                  </a:extLst>
                </a:gridCol>
              </a:tblGrid>
              <a:tr h="263836">
                <a:tc gridSpan="2">
                  <a:txBody>
                    <a:bodyPr/>
                    <a:lstStyle/>
                    <a:p>
                      <a:pPr marL="0" marR="0" algn="ctr">
                        <a:lnSpc>
                          <a:spcPct val="115000"/>
                        </a:lnSpc>
                        <a:spcBef>
                          <a:spcPts val="0"/>
                        </a:spcBef>
                        <a:spcAft>
                          <a:spcPts val="1000"/>
                        </a:spcAft>
                      </a:pPr>
                      <a:r>
                        <a:rPr lang="en-US" sz="1400" dirty="0">
                          <a:solidFill>
                            <a:schemeClr val="tx1"/>
                          </a:solidFill>
                          <a:effectLst/>
                        </a:rPr>
                        <a:t>Solar PV Data</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3075125679"/>
                  </a:ext>
                </a:extLst>
              </a:tr>
              <a:tr h="263836">
                <a:tc>
                  <a:txBody>
                    <a:bodyPr/>
                    <a:lstStyle/>
                    <a:p>
                      <a:pPr marL="0" marR="0">
                        <a:lnSpc>
                          <a:spcPct val="115000"/>
                        </a:lnSpc>
                        <a:spcBef>
                          <a:spcPts val="0"/>
                        </a:spcBef>
                        <a:spcAft>
                          <a:spcPts val="1000"/>
                        </a:spcAft>
                      </a:pPr>
                      <a:r>
                        <a:rPr lang="en-US" sz="1400" dirty="0">
                          <a:solidFill>
                            <a:schemeClr val="tx1"/>
                          </a:solidFill>
                          <a:effectLst/>
                        </a:rPr>
                        <a:t>Parameters</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Values</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961866697"/>
                  </a:ext>
                </a:extLst>
              </a:tr>
              <a:tr h="263836">
                <a:tc>
                  <a:txBody>
                    <a:bodyPr/>
                    <a:lstStyle/>
                    <a:p>
                      <a:pPr marL="0" marR="0">
                        <a:lnSpc>
                          <a:spcPct val="115000"/>
                        </a:lnSpc>
                        <a:spcBef>
                          <a:spcPts val="0"/>
                        </a:spcBef>
                        <a:spcAft>
                          <a:spcPts val="1000"/>
                        </a:spcAft>
                      </a:pPr>
                      <a:r>
                        <a:rPr lang="en-US" sz="1400">
                          <a:solidFill>
                            <a:schemeClr val="tx1"/>
                          </a:solidFill>
                          <a:effectLst/>
                        </a:rPr>
                        <a:t>Rated Power</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1KW</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430967473"/>
                  </a:ext>
                </a:extLst>
              </a:tr>
              <a:tr h="263836">
                <a:tc>
                  <a:txBody>
                    <a:bodyPr/>
                    <a:lstStyle/>
                    <a:p>
                      <a:pPr marL="0" marR="0">
                        <a:lnSpc>
                          <a:spcPct val="115000"/>
                        </a:lnSpc>
                        <a:spcBef>
                          <a:spcPts val="0"/>
                        </a:spcBef>
                        <a:spcAft>
                          <a:spcPts val="1000"/>
                        </a:spcAft>
                      </a:pPr>
                      <a:r>
                        <a:rPr lang="en-US" sz="1400" dirty="0">
                          <a:solidFill>
                            <a:schemeClr val="tx1"/>
                          </a:solidFill>
                          <a:effectLst/>
                        </a:rPr>
                        <a:t>Capital Cost </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1500$/KW</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979484955"/>
                  </a:ext>
                </a:extLst>
              </a:tr>
              <a:tr h="263836">
                <a:tc>
                  <a:txBody>
                    <a:bodyPr/>
                    <a:lstStyle/>
                    <a:p>
                      <a:pPr marL="0" marR="0">
                        <a:lnSpc>
                          <a:spcPct val="115000"/>
                        </a:lnSpc>
                        <a:spcBef>
                          <a:spcPts val="0"/>
                        </a:spcBef>
                        <a:spcAft>
                          <a:spcPts val="1000"/>
                        </a:spcAft>
                      </a:pPr>
                      <a:r>
                        <a:rPr lang="en-US" sz="1400">
                          <a:solidFill>
                            <a:schemeClr val="tx1"/>
                          </a:solidFill>
                          <a:effectLst/>
                        </a:rPr>
                        <a:t>Replacement Cost </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1200$/KW</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297038602"/>
                  </a:ext>
                </a:extLst>
              </a:tr>
              <a:tr h="263836">
                <a:tc>
                  <a:txBody>
                    <a:bodyPr/>
                    <a:lstStyle/>
                    <a:p>
                      <a:pPr marL="0" marR="0">
                        <a:lnSpc>
                          <a:spcPct val="115000"/>
                        </a:lnSpc>
                        <a:spcBef>
                          <a:spcPts val="0"/>
                        </a:spcBef>
                        <a:spcAft>
                          <a:spcPts val="1000"/>
                        </a:spcAft>
                      </a:pPr>
                      <a:r>
                        <a:rPr lang="en-US" sz="1400">
                          <a:solidFill>
                            <a:schemeClr val="tx1"/>
                          </a:solidFill>
                          <a:effectLst/>
                        </a:rPr>
                        <a:t>Operation &amp; maintenance Cost</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26$/</a:t>
                      </a:r>
                      <a:r>
                        <a:rPr lang="en-US" sz="1400" dirty="0" err="1">
                          <a:solidFill>
                            <a:schemeClr val="tx1"/>
                          </a:solidFill>
                          <a:effectLst/>
                        </a:rPr>
                        <a:t>yr</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879354829"/>
                  </a:ext>
                </a:extLst>
              </a:tr>
              <a:tr h="263836">
                <a:tc>
                  <a:txBody>
                    <a:bodyPr/>
                    <a:lstStyle/>
                    <a:p>
                      <a:pPr marL="0" marR="0">
                        <a:lnSpc>
                          <a:spcPct val="115000"/>
                        </a:lnSpc>
                        <a:spcBef>
                          <a:spcPts val="0"/>
                        </a:spcBef>
                        <a:spcAft>
                          <a:spcPts val="1000"/>
                        </a:spcAft>
                      </a:pPr>
                      <a:r>
                        <a:rPr lang="en-US" sz="1400">
                          <a:solidFill>
                            <a:schemeClr val="tx1"/>
                          </a:solidFill>
                          <a:effectLst/>
                        </a:rPr>
                        <a:t>Lifetime</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25years</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638037293"/>
                  </a:ext>
                </a:extLst>
              </a:tr>
              <a:tr h="263836">
                <a:tc>
                  <a:txBody>
                    <a:bodyPr/>
                    <a:lstStyle/>
                    <a:p>
                      <a:pPr marL="0" marR="0">
                        <a:lnSpc>
                          <a:spcPct val="115000"/>
                        </a:lnSpc>
                        <a:spcBef>
                          <a:spcPts val="0"/>
                        </a:spcBef>
                        <a:spcAft>
                          <a:spcPts val="1000"/>
                        </a:spcAft>
                      </a:pPr>
                      <a:r>
                        <a:rPr lang="en-US" sz="1400">
                          <a:solidFill>
                            <a:schemeClr val="tx1"/>
                          </a:solidFill>
                          <a:effectLst/>
                        </a:rPr>
                        <a:t>Size Considered</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50-10,000 kW, 50kW interval</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947716450"/>
                  </a:ext>
                </a:extLst>
              </a:tr>
              <a:tr h="263836">
                <a:tc>
                  <a:txBody>
                    <a:bodyPr/>
                    <a:lstStyle/>
                    <a:p>
                      <a:pPr marL="0" marR="0">
                        <a:lnSpc>
                          <a:spcPct val="115000"/>
                        </a:lnSpc>
                        <a:spcBef>
                          <a:spcPts val="0"/>
                        </a:spcBef>
                        <a:spcAft>
                          <a:spcPts val="1000"/>
                        </a:spcAft>
                      </a:pPr>
                      <a:r>
                        <a:rPr lang="en-US" sz="1400">
                          <a:solidFill>
                            <a:schemeClr val="tx1"/>
                          </a:solidFill>
                          <a:effectLst/>
                        </a:rPr>
                        <a:t>Derating Factor</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90%</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614944841"/>
                  </a:ext>
                </a:extLst>
              </a:tr>
              <a:tr h="263836">
                <a:tc>
                  <a:txBody>
                    <a:bodyPr/>
                    <a:lstStyle/>
                    <a:p>
                      <a:pPr marL="0" marR="0">
                        <a:lnSpc>
                          <a:spcPct val="115000"/>
                        </a:lnSpc>
                        <a:spcBef>
                          <a:spcPts val="0"/>
                        </a:spcBef>
                        <a:spcAft>
                          <a:spcPts val="1000"/>
                        </a:spcAft>
                      </a:pPr>
                      <a:r>
                        <a:rPr lang="en-US" sz="1400">
                          <a:solidFill>
                            <a:schemeClr val="tx1"/>
                          </a:solidFill>
                          <a:effectLst/>
                        </a:rPr>
                        <a:t>MPPT</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Not Used</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862575708"/>
                  </a:ext>
                </a:extLst>
              </a:tr>
            </a:tbl>
          </a:graphicData>
        </a:graphic>
      </p:graphicFrame>
      <p:graphicFrame>
        <p:nvGraphicFramePr>
          <p:cNvPr id="81" name="Table 80">
            <a:extLst>
              <a:ext uri="{FF2B5EF4-FFF2-40B4-BE49-F238E27FC236}">
                <a16:creationId xmlns:a16="http://schemas.microsoft.com/office/drawing/2014/main" id="{EE32551F-445C-E769-CFD4-7A8F202A971C}"/>
              </a:ext>
            </a:extLst>
          </p:cNvPr>
          <p:cNvGraphicFramePr>
            <a:graphicFrameLocks noGrp="1"/>
          </p:cNvGraphicFramePr>
          <p:nvPr>
            <p:extLst>
              <p:ext uri="{D42A27DB-BD31-4B8C-83A1-F6EECF244321}">
                <p14:modId xmlns:p14="http://schemas.microsoft.com/office/powerpoint/2010/main" val="3141496435"/>
              </p:ext>
            </p:extLst>
          </p:nvPr>
        </p:nvGraphicFramePr>
        <p:xfrm>
          <a:off x="20470306" y="11700857"/>
          <a:ext cx="3705968" cy="2540894"/>
        </p:xfrm>
        <a:graphic>
          <a:graphicData uri="http://schemas.openxmlformats.org/drawingml/2006/table">
            <a:tbl>
              <a:tblPr firstRow="1" firstCol="1" bandRow="1">
                <a:tableStyleId>{5C22544A-7EE6-4342-B048-85BDC9FD1C3A}</a:tableStyleId>
              </a:tblPr>
              <a:tblGrid>
                <a:gridCol w="1852984">
                  <a:extLst>
                    <a:ext uri="{9D8B030D-6E8A-4147-A177-3AD203B41FA5}">
                      <a16:colId xmlns:a16="http://schemas.microsoft.com/office/drawing/2014/main" val="2255384597"/>
                    </a:ext>
                  </a:extLst>
                </a:gridCol>
                <a:gridCol w="1852984">
                  <a:extLst>
                    <a:ext uri="{9D8B030D-6E8A-4147-A177-3AD203B41FA5}">
                      <a16:colId xmlns:a16="http://schemas.microsoft.com/office/drawing/2014/main" val="197945198"/>
                    </a:ext>
                  </a:extLst>
                </a:gridCol>
              </a:tblGrid>
              <a:tr h="220162">
                <a:tc gridSpan="2">
                  <a:txBody>
                    <a:bodyPr/>
                    <a:lstStyle/>
                    <a:p>
                      <a:pPr marL="0" marR="0" algn="ctr">
                        <a:lnSpc>
                          <a:spcPct val="115000"/>
                        </a:lnSpc>
                        <a:spcBef>
                          <a:spcPts val="0"/>
                        </a:spcBef>
                        <a:spcAft>
                          <a:spcPts val="1000"/>
                        </a:spcAft>
                      </a:pPr>
                      <a:r>
                        <a:rPr lang="en-US" sz="1400" dirty="0">
                          <a:solidFill>
                            <a:schemeClr val="tx1"/>
                          </a:solidFill>
                          <a:effectLst/>
                        </a:rPr>
                        <a:t>DG Data</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678687684"/>
                  </a:ext>
                </a:extLst>
              </a:tr>
              <a:tr h="216974">
                <a:tc>
                  <a:txBody>
                    <a:bodyPr/>
                    <a:lstStyle/>
                    <a:p>
                      <a:pPr marL="0" marR="0">
                        <a:lnSpc>
                          <a:spcPct val="115000"/>
                        </a:lnSpc>
                        <a:spcBef>
                          <a:spcPts val="0"/>
                        </a:spcBef>
                        <a:spcAft>
                          <a:spcPts val="1000"/>
                        </a:spcAft>
                      </a:pPr>
                      <a:r>
                        <a:rPr lang="en-US" sz="1400" b="1" dirty="0">
                          <a:solidFill>
                            <a:schemeClr val="tx1"/>
                          </a:solidFill>
                          <a:effectLst/>
                        </a:rPr>
                        <a:t>Parameters</a:t>
                      </a:r>
                      <a:endParaRPr lang="en-US" sz="1400" b="1"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b="1" dirty="0">
                          <a:solidFill>
                            <a:schemeClr val="tx1"/>
                          </a:solidFill>
                          <a:effectLst/>
                        </a:rPr>
                        <a:t>Values</a:t>
                      </a:r>
                      <a:endParaRPr lang="en-US" sz="1400" b="1"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62969866"/>
                  </a:ext>
                </a:extLst>
              </a:tr>
              <a:tr h="216974">
                <a:tc>
                  <a:txBody>
                    <a:bodyPr/>
                    <a:lstStyle/>
                    <a:p>
                      <a:pPr marL="0" marR="0">
                        <a:lnSpc>
                          <a:spcPct val="115000"/>
                        </a:lnSpc>
                        <a:spcBef>
                          <a:spcPts val="0"/>
                        </a:spcBef>
                        <a:spcAft>
                          <a:spcPts val="1000"/>
                        </a:spcAft>
                      </a:pPr>
                      <a:r>
                        <a:rPr lang="en-US" sz="1400" dirty="0">
                          <a:solidFill>
                            <a:schemeClr val="tx1"/>
                          </a:solidFill>
                          <a:effectLst/>
                        </a:rPr>
                        <a:t>Capital Cost</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370$/KW</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322506837"/>
                  </a:ext>
                </a:extLst>
              </a:tr>
              <a:tr h="216974">
                <a:tc>
                  <a:txBody>
                    <a:bodyPr/>
                    <a:lstStyle/>
                    <a:p>
                      <a:pPr marL="0" marR="0">
                        <a:lnSpc>
                          <a:spcPct val="115000"/>
                        </a:lnSpc>
                        <a:spcBef>
                          <a:spcPts val="0"/>
                        </a:spcBef>
                        <a:spcAft>
                          <a:spcPts val="1000"/>
                        </a:spcAft>
                      </a:pPr>
                      <a:r>
                        <a:rPr lang="en-US" sz="1400" dirty="0">
                          <a:solidFill>
                            <a:schemeClr val="tx1"/>
                          </a:solidFill>
                          <a:effectLst/>
                        </a:rPr>
                        <a:t>Replacement Cost </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300$/KW</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0705702"/>
                  </a:ext>
                </a:extLst>
              </a:tr>
              <a:tr h="216974">
                <a:tc>
                  <a:txBody>
                    <a:bodyPr/>
                    <a:lstStyle/>
                    <a:p>
                      <a:pPr marL="0" marR="0">
                        <a:lnSpc>
                          <a:spcPct val="115000"/>
                        </a:lnSpc>
                        <a:spcBef>
                          <a:spcPts val="0"/>
                        </a:spcBef>
                        <a:spcAft>
                          <a:spcPts val="1000"/>
                        </a:spcAft>
                      </a:pPr>
                      <a:r>
                        <a:rPr lang="en-US" sz="1400" dirty="0">
                          <a:solidFill>
                            <a:schemeClr val="tx1"/>
                          </a:solidFill>
                          <a:effectLst/>
                        </a:rPr>
                        <a:t>Operation &amp; maintenance Cost</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0.030$/Hour</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426324594"/>
                  </a:ext>
                </a:extLst>
              </a:tr>
              <a:tr h="216974">
                <a:tc>
                  <a:txBody>
                    <a:bodyPr/>
                    <a:lstStyle/>
                    <a:p>
                      <a:pPr marL="0" marR="0">
                        <a:lnSpc>
                          <a:spcPct val="115000"/>
                        </a:lnSpc>
                        <a:spcBef>
                          <a:spcPts val="0"/>
                        </a:spcBef>
                        <a:spcAft>
                          <a:spcPts val="1000"/>
                        </a:spcAft>
                      </a:pPr>
                      <a:r>
                        <a:rPr lang="en-US" sz="1400">
                          <a:solidFill>
                            <a:schemeClr val="tx1"/>
                          </a:solidFill>
                          <a:effectLst/>
                        </a:rPr>
                        <a:t>Operational Lifetime</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15000 Hours</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594130438"/>
                  </a:ext>
                </a:extLst>
              </a:tr>
              <a:tr h="216974">
                <a:tc>
                  <a:txBody>
                    <a:bodyPr/>
                    <a:lstStyle/>
                    <a:p>
                      <a:pPr marL="0" marR="0">
                        <a:lnSpc>
                          <a:spcPct val="115000"/>
                        </a:lnSpc>
                        <a:spcBef>
                          <a:spcPts val="0"/>
                        </a:spcBef>
                        <a:spcAft>
                          <a:spcPts val="1000"/>
                        </a:spcAft>
                      </a:pPr>
                      <a:r>
                        <a:rPr lang="en-US" sz="1400">
                          <a:solidFill>
                            <a:schemeClr val="tx1"/>
                          </a:solidFill>
                          <a:effectLst/>
                        </a:rPr>
                        <a:t>Minimum load ratio</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25%</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164010132"/>
                  </a:ext>
                </a:extLst>
              </a:tr>
              <a:tr h="220162">
                <a:tc>
                  <a:txBody>
                    <a:bodyPr/>
                    <a:lstStyle/>
                    <a:p>
                      <a:pPr marL="0" marR="0">
                        <a:lnSpc>
                          <a:spcPct val="115000"/>
                        </a:lnSpc>
                        <a:spcBef>
                          <a:spcPts val="0"/>
                        </a:spcBef>
                        <a:spcAft>
                          <a:spcPts val="1000"/>
                        </a:spcAft>
                      </a:pPr>
                      <a:r>
                        <a:rPr lang="en-US" sz="1400">
                          <a:solidFill>
                            <a:schemeClr val="tx1"/>
                          </a:solidFill>
                          <a:effectLst/>
                        </a:rPr>
                        <a:t>Fuel curve intercept</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0.264L/</a:t>
                      </a:r>
                      <a:r>
                        <a:rPr lang="en-US" sz="1400" dirty="0" err="1">
                          <a:solidFill>
                            <a:schemeClr val="tx1"/>
                          </a:solidFill>
                          <a:effectLst/>
                        </a:rPr>
                        <a:t>hr</a:t>
                      </a:r>
                      <a:r>
                        <a:rPr lang="en-US" sz="1400" dirty="0">
                          <a:solidFill>
                            <a:schemeClr val="tx1"/>
                          </a:solidFill>
                          <a:effectLst/>
                        </a:rPr>
                        <a:t>/KW </a:t>
                      </a:r>
                      <a:r>
                        <a:rPr lang="en-US" sz="1400" baseline="-25000" dirty="0">
                          <a:solidFill>
                            <a:schemeClr val="tx1"/>
                          </a:solidFill>
                          <a:effectLst/>
                        </a:rPr>
                        <a:t>(rated)</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369328858"/>
                  </a:ext>
                </a:extLst>
              </a:tr>
              <a:tr h="220162">
                <a:tc>
                  <a:txBody>
                    <a:bodyPr/>
                    <a:lstStyle/>
                    <a:p>
                      <a:pPr marL="0" marR="0">
                        <a:lnSpc>
                          <a:spcPct val="115000"/>
                        </a:lnSpc>
                        <a:spcBef>
                          <a:spcPts val="0"/>
                        </a:spcBef>
                        <a:spcAft>
                          <a:spcPts val="1000"/>
                        </a:spcAft>
                      </a:pPr>
                      <a:r>
                        <a:rPr lang="en-US" sz="1400">
                          <a:solidFill>
                            <a:schemeClr val="tx1"/>
                          </a:solidFill>
                          <a:effectLst/>
                        </a:rPr>
                        <a:t>Fuel curve slope</a:t>
                      </a:r>
                      <a:endParaRPr lang="en-US" sz="14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0.286L/Hr/kW</a:t>
                      </a:r>
                      <a:r>
                        <a:rPr lang="en-US" sz="1400" baseline="-25000" dirty="0">
                          <a:solidFill>
                            <a:schemeClr val="tx1"/>
                          </a:solidFill>
                          <a:effectLst/>
                        </a:rPr>
                        <a:t>(output)</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875806301"/>
                  </a:ext>
                </a:extLst>
              </a:tr>
              <a:tr h="220162">
                <a:tc>
                  <a:txBody>
                    <a:bodyPr/>
                    <a:lstStyle/>
                    <a:p>
                      <a:pPr marL="0" marR="0">
                        <a:lnSpc>
                          <a:spcPct val="115000"/>
                        </a:lnSpc>
                        <a:spcBef>
                          <a:spcPts val="0"/>
                        </a:spcBef>
                        <a:spcAft>
                          <a:spcPts val="1000"/>
                        </a:spcAft>
                      </a:pPr>
                      <a:r>
                        <a:rPr lang="en-US" sz="1400" dirty="0">
                          <a:solidFill>
                            <a:schemeClr val="tx1"/>
                          </a:solidFill>
                          <a:effectLst/>
                        </a:rPr>
                        <a:t>Capacity</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500KW</a:t>
                      </a:r>
                      <a:endParaRPr lang="en-US" sz="14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835795921"/>
                  </a:ext>
                </a:extLst>
              </a:tr>
            </a:tbl>
          </a:graphicData>
        </a:graphic>
      </p:graphicFrame>
      <p:graphicFrame>
        <p:nvGraphicFramePr>
          <p:cNvPr id="82" name="Table 81">
            <a:extLst>
              <a:ext uri="{FF2B5EF4-FFF2-40B4-BE49-F238E27FC236}">
                <a16:creationId xmlns:a16="http://schemas.microsoft.com/office/drawing/2014/main" id="{C036A674-6A5D-01A2-7D6B-8547FC1E6662}"/>
              </a:ext>
            </a:extLst>
          </p:cNvPr>
          <p:cNvGraphicFramePr>
            <a:graphicFrameLocks noGrp="1"/>
          </p:cNvGraphicFramePr>
          <p:nvPr>
            <p:extLst>
              <p:ext uri="{D42A27DB-BD31-4B8C-83A1-F6EECF244321}">
                <p14:modId xmlns:p14="http://schemas.microsoft.com/office/powerpoint/2010/main" val="3885875370"/>
              </p:ext>
            </p:extLst>
          </p:nvPr>
        </p:nvGraphicFramePr>
        <p:xfrm>
          <a:off x="20470306" y="14317687"/>
          <a:ext cx="3705414" cy="3261175"/>
        </p:xfrm>
        <a:graphic>
          <a:graphicData uri="http://schemas.openxmlformats.org/drawingml/2006/table">
            <a:tbl>
              <a:tblPr firstRow="1" firstCol="1" bandRow="1">
                <a:tableStyleId>{5C22544A-7EE6-4342-B048-85BDC9FD1C3A}</a:tableStyleId>
              </a:tblPr>
              <a:tblGrid>
                <a:gridCol w="1852707">
                  <a:extLst>
                    <a:ext uri="{9D8B030D-6E8A-4147-A177-3AD203B41FA5}">
                      <a16:colId xmlns:a16="http://schemas.microsoft.com/office/drawing/2014/main" val="3690139322"/>
                    </a:ext>
                  </a:extLst>
                </a:gridCol>
                <a:gridCol w="1852707">
                  <a:extLst>
                    <a:ext uri="{9D8B030D-6E8A-4147-A177-3AD203B41FA5}">
                      <a16:colId xmlns:a16="http://schemas.microsoft.com/office/drawing/2014/main" val="3845533305"/>
                    </a:ext>
                  </a:extLst>
                </a:gridCol>
              </a:tblGrid>
              <a:tr h="218443">
                <a:tc gridSpan="2">
                  <a:txBody>
                    <a:bodyPr/>
                    <a:lstStyle/>
                    <a:p>
                      <a:pPr marL="0" marR="0" algn="ctr">
                        <a:lnSpc>
                          <a:spcPct val="115000"/>
                        </a:lnSpc>
                        <a:spcBef>
                          <a:spcPts val="0"/>
                        </a:spcBef>
                        <a:spcAft>
                          <a:spcPts val="1000"/>
                        </a:spcAft>
                      </a:pPr>
                      <a:r>
                        <a:rPr lang="en-US" sz="1400" dirty="0">
                          <a:solidFill>
                            <a:schemeClr val="tx1"/>
                          </a:solidFill>
                          <a:effectLst/>
                        </a:rPr>
                        <a:t>Battery Data</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3416092295"/>
                  </a:ext>
                </a:extLst>
              </a:tr>
              <a:tr h="218443">
                <a:tc>
                  <a:txBody>
                    <a:bodyPr/>
                    <a:lstStyle/>
                    <a:p>
                      <a:pPr marL="0" marR="0">
                        <a:lnSpc>
                          <a:spcPct val="115000"/>
                        </a:lnSpc>
                        <a:spcBef>
                          <a:spcPts val="0"/>
                        </a:spcBef>
                        <a:spcAft>
                          <a:spcPts val="1000"/>
                        </a:spcAft>
                      </a:pPr>
                      <a:r>
                        <a:rPr lang="en-US" sz="1400" b="1" dirty="0">
                          <a:solidFill>
                            <a:schemeClr val="tx1"/>
                          </a:solidFill>
                          <a:effectLst/>
                        </a:rPr>
                        <a:t>Parameters</a:t>
                      </a:r>
                      <a:endParaRPr lang="en-US" sz="1200" b="1"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b="1" dirty="0">
                          <a:solidFill>
                            <a:schemeClr val="tx1"/>
                          </a:solidFill>
                          <a:effectLst/>
                        </a:rPr>
                        <a:t>Values</a:t>
                      </a:r>
                      <a:endParaRPr lang="en-US" sz="1200" b="1"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140821795"/>
                  </a:ext>
                </a:extLst>
              </a:tr>
              <a:tr h="218443">
                <a:tc>
                  <a:txBody>
                    <a:bodyPr/>
                    <a:lstStyle/>
                    <a:p>
                      <a:pPr marL="0" marR="0">
                        <a:lnSpc>
                          <a:spcPct val="115000"/>
                        </a:lnSpc>
                        <a:spcBef>
                          <a:spcPts val="0"/>
                        </a:spcBef>
                        <a:spcAft>
                          <a:spcPts val="1000"/>
                        </a:spcAft>
                      </a:pPr>
                      <a:r>
                        <a:rPr lang="en-US" sz="1400" dirty="0">
                          <a:solidFill>
                            <a:schemeClr val="tx1"/>
                          </a:solidFill>
                          <a:effectLst/>
                        </a:rPr>
                        <a:t>Nominal voltage</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48V</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520797580"/>
                  </a:ext>
                </a:extLst>
              </a:tr>
              <a:tr h="218443">
                <a:tc>
                  <a:txBody>
                    <a:bodyPr/>
                    <a:lstStyle/>
                    <a:p>
                      <a:pPr marL="0" marR="0">
                        <a:lnSpc>
                          <a:spcPct val="115000"/>
                        </a:lnSpc>
                        <a:spcBef>
                          <a:spcPts val="0"/>
                        </a:spcBef>
                        <a:spcAft>
                          <a:spcPts val="1000"/>
                        </a:spcAft>
                      </a:pPr>
                      <a:r>
                        <a:rPr lang="en-US" sz="1400">
                          <a:solidFill>
                            <a:schemeClr val="tx1"/>
                          </a:solidFill>
                          <a:effectLst/>
                        </a:rPr>
                        <a:t>String</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1228415439"/>
                  </a:ext>
                </a:extLst>
              </a:tr>
              <a:tr h="218443">
                <a:tc>
                  <a:txBody>
                    <a:bodyPr/>
                    <a:lstStyle/>
                    <a:p>
                      <a:pPr marL="0" marR="0">
                        <a:lnSpc>
                          <a:spcPct val="115000"/>
                        </a:lnSpc>
                        <a:spcBef>
                          <a:spcPts val="0"/>
                        </a:spcBef>
                        <a:spcAft>
                          <a:spcPts val="1000"/>
                        </a:spcAft>
                      </a:pPr>
                      <a:r>
                        <a:rPr lang="en-US" sz="1400">
                          <a:solidFill>
                            <a:schemeClr val="tx1"/>
                          </a:solidFill>
                          <a:effectLst/>
                        </a:rPr>
                        <a:t>Nominal capacity</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167Ah/1 kWh</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808828187"/>
                  </a:ext>
                </a:extLst>
              </a:tr>
              <a:tr h="218443">
                <a:tc>
                  <a:txBody>
                    <a:bodyPr/>
                    <a:lstStyle/>
                    <a:p>
                      <a:pPr marL="0" marR="0">
                        <a:lnSpc>
                          <a:spcPct val="115000"/>
                        </a:lnSpc>
                        <a:spcBef>
                          <a:spcPts val="0"/>
                        </a:spcBef>
                        <a:spcAft>
                          <a:spcPts val="1000"/>
                        </a:spcAft>
                      </a:pPr>
                      <a:r>
                        <a:rPr lang="en-US" sz="1400">
                          <a:solidFill>
                            <a:schemeClr val="tx1"/>
                          </a:solidFill>
                          <a:effectLst/>
                        </a:rPr>
                        <a:t>Capital Cost</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110$/KWh</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207915928"/>
                  </a:ext>
                </a:extLst>
              </a:tr>
              <a:tr h="218443">
                <a:tc>
                  <a:txBody>
                    <a:bodyPr/>
                    <a:lstStyle/>
                    <a:p>
                      <a:pPr marL="0" marR="0">
                        <a:lnSpc>
                          <a:spcPct val="115000"/>
                        </a:lnSpc>
                        <a:spcBef>
                          <a:spcPts val="0"/>
                        </a:spcBef>
                        <a:spcAft>
                          <a:spcPts val="1000"/>
                        </a:spcAft>
                      </a:pPr>
                      <a:r>
                        <a:rPr lang="en-US" sz="1400">
                          <a:solidFill>
                            <a:schemeClr val="tx1"/>
                          </a:solidFill>
                          <a:effectLst/>
                        </a:rPr>
                        <a:t>Replacement Cost </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100$/KWh</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086143088"/>
                  </a:ext>
                </a:extLst>
              </a:tr>
              <a:tr h="218443">
                <a:tc>
                  <a:txBody>
                    <a:bodyPr/>
                    <a:lstStyle/>
                    <a:p>
                      <a:pPr marL="0" marR="0">
                        <a:lnSpc>
                          <a:spcPct val="115000"/>
                        </a:lnSpc>
                        <a:spcBef>
                          <a:spcPts val="0"/>
                        </a:spcBef>
                        <a:spcAft>
                          <a:spcPts val="1000"/>
                        </a:spcAft>
                      </a:pPr>
                      <a:r>
                        <a:rPr lang="en-US" sz="1400">
                          <a:solidFill>
                            <a:schemeClr val="tx1"/>
                          </a:solidFill>
                          <a:effectLst/>
                        </a:rPr>
                        <a:t>Operation &amp; maintenance Cost</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180 $/year</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733169172"/>
                  </a:ext>
                </a:extLst>
              </a:tr>
              <a:tr h="218443">
                <a:tc>
                  <a:txBody>
                    <a:bodyPr/>
                    <a:lstStyle/>
                    <a:p>
                      <a:pPr marL="0" marR="0">
                        <a:lnSpc>
                          <a:spcPct val="115000"/>
                        </a:lnSpc>
                        <a:spcBef>
                          <a:spcPts val="0"/>
                        </a:spcBef>
                        <a:spcAft>
                          <a:spcPts val="1000"/>
                        </a:spcAft>
                      </a:pPr>
                      <a:r>
                        <a:rPr lang="en-US" sz="1400">
                          <a:solidFill>
                            <a:schemeClr val="tx1"/>
                          </a:solidFill>
                          <a:effectLst/>
                        </a:rPr>
                        <a:t>Lifetime</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10years</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82575130"/>
                  </a:ext>
                </a:extLst>
              </a:tr>
              <a:tr h="218443">
                <a:tc>
                  <a:txBody>
                    <a:bodyPr/>
                    <a:lstStyle/>
                    <a:p>
                      <a:pPr marL="0" marR="0">
                        <a:lnSpc>
                          <a:spcPct val="115000"/>
                        </a:lnSpc>
                        <a:spcBef>
                          <a:spcPts val="0"/>
                        </a:spcBef>
                        <a:spcAft>
                          <a:spcPts val="1000"/>
                        </a:spcAft>
                      </a:pPr>
                      <a:r>
                        <a:rPr lang="en-US" sz="1400">
                          <a:solidFill>
                            <a:schemeClr val="tx1"/>
                          </a:solidFill>
                          <a:effectLst/>
                        </a:rPr>
                        <a:t>initial state of charge</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90%</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690611814"/>
                  </a:ext>
                </a:extLst>
              </a:tr>
              <a:tr h="218443">
                <a:tc>
                  <a:txBody>
                    <a:bodyPr/>
                    <a:lstStyle/>
                    <a:p>
                      <a:pPr marL="0" marR="0">
                        <a:lnSpc>
                          <a:spcPct val="115000"/>
                        </a:lnSpc>
                        <a:spcBef>
                          <a:spcPts val="0"/>
                        </a:spcBef>
                        <a:spcAft>
                          <a:spcPts val="1000"/>
                        </a:spcAft>
                      </a:pPr>
                      <a:r>
                        <a:rPr lang="en-US" sz="1400" dirty="0">
                          <a:solidFill>
                            <a:schemeClr val="tx1"/>
                          </a:solidFill>
                          <a:effectLst/>
                        </a:rPr>
                        <a:t>Final state of charge</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20%</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388681102"/>
                  </a:ext>
                </a:extLst>
              </a:tr>
            </a:tbl>
          </a:graphicData>
        </a:graphic>
      </p:graphicFrame>
      <p:graphicFrame>
        <p:nvGraphicFramePr>
          <p:cNvPr id="83" name="Table 82">
            <a:extLst>
              <a:ext uri="{FF2B5EF4-FFF2-40B4-BE49-F238E27FC236}">
                <a16:creationId xmlns:a16="http://schemas.microsoft.com/office/drawing/2014/main" id="{C31AFA6A-2CA4-1C27-DD9B-2CBEAB9AC2B3}"/>
              </a:ext>
            </a:extLst>
          </p:cNvPr>
          <p:cNvGraphicFramePr>
            <a:graphicFrameLocks noGrp="1"/>
          </p:cNvGraphicFramePr>
          <p:nvPr>
            <p:extLst>
              <p:ext uri="{D42A27DB-BD31-4B8C-83A1-F6EECF244321}">
                <p14:modId xmlns:p14="http://schemas.microsoft.com/office/powerpoint/2010/main" val="309219186"/>
              </p:ext>
            </p:extLst>
          </p:nvPr>
        </p:nvGraphicFramePr>
        <p:xfrm>
          <a:off x="16749289" y="14817012"/>
          <a:ext cx="3701332" cy="2751988"/>
        </p:xfrm>
        <a:graphic>
          <a:graphicData uri="http://schemas.openxmlformats.org/drawingml/2006/table">
            <a:tbl>
              <a:tblPr firstRow="1" firstCol="1" bandRow="1">
                <a:tableStyleId>{5C22544A-7EE6-4342-B048-85BDC9FD1C3A}</a:tableStyleId>
              </a:tblPr>
              <a:tblGrid>
                <a:gridCol w="1850446">
                  <a:extLst>
                    <a:ext uri="{9D8B030D-6E8A-4147-A177-3AD203B41FA5}">
                      <a16:colId xmlns:a16="http://schemas.microsoft.com/office/drawing/2014/main" val="4216922148"/>
                    </a:ext>
                  </a:extLst>
                </a:gridCol>
                <a:gridCol w="1850886">
                  <a:extLst>
                    <a:ext uri="{9D8B030D-6E8A-4147-A177-3AD203B41FA5}">
                      <a16:colId xmlns:a16="http://schemas.microsoft.com/office/drawing/2014/main" val="1121274103"/>
                    </a:ext>
                  </a:extLst>
                </a:gridCol>
              </a:tblGrid>
              <a:tr h="300359">
                <a:tc gridSpan="2">
                  <a:txBody>
                    <a:bodyPr/>
                    <a:lstStyle/>
                    <a:p>
                      <a:pPr marL="0" marR="0" algn="ctr">
                        <a:lnSpc>
                          <a:spcPct val="115000"/>
                        </a:lnSpc>
                        <a:spcBef>
                          <a:spcPts val="0"/>
                        </a:spcBef>
                        <a:spcAft>
                          <a:spcPts val="1000"/>
                        </a:spcAft>
                      </a:pPr>
                      <a:r>
                        <a:rPr lang="en-US" sz="1400" dirty="0">
                          <a:solidFill>
                            <a:schemeClr val="tx1"/>
                          </a:solidFill>
                          <a:effectLst/>
                        </a:rPr>
                        <a:t>Converter Data</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785872022"/>
                  </a:ext>
                </a:extLst>
              </a:tr>
              <a:tr h="300359">
                <a:tc>
                  <a:txBody>
                    <a:bodyPr/>
                    <a:lstStyle/>
                    <a:p>
                      <a:pPr marL="0" marR="0">
                        <a:lnSpc>
                          <a:spcPct val="115000"/>
                        </a:lnSpc>
                        <a:spcBef>
                          <a:spcPts val="0"/>
                        </a:spcBef>
                        <a:spcAft>
                          <a:spcPts val="1000"/>
                        </a:spcAft>
                      </a:pPr>
                      <a:r>
                        <a:rPr lang="en-US" sz="1400" b="1" dirty="0">
                          <a:solidFill>
                            <a:schemeClr val="tx1"/>
                          </a:solidFill>
                          <a:effectLst/>
                        </a:rPr>
                        <a:t>Parameters</a:t>
                      </a:r>
                      <a:endParaRPr lang="en-US" sz="1200" b="1"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b="1" dirty="0">
                          <a:solidFill>
                            <a:schemeClr val="tx1"/>
                          </a:solidFill>
                          <a:effectLst/>
                        </a:rPr>
                        <a:t>Values</a:t>
                      </a:r>
                      <a:endParaRPr lang="en-US" sz="1200" b="1"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469172612"/>
                  </a:ext>
                </a:extLst>
              </a:tr>
              <a:tr h="300359">
                <a:tc>
                  <a:txBody>
                    <a:bodyPr/>
                    <a:lstStyle/>
                    <a:p>
                      <a:pPr marL="0" marR="0">
                        <a:lnSpc>
                          <a:spcPct val="115000"/>
                        </a:lnSpc>
                        <a:spcBef>
                          <a:spcPts val="0"/>
                        </a:spcBef>
                        <a:spcAft>
                          <a:spcPts val="1000"/>
                        </a:spcAft>
                      </a:pPr>
                      <a:r>
                        <a:rPr lang="en-US" sz="1400" dirty="0">
                          <a:solidFill>
                            <a:schemeClr val="tx1"/>
                          </a:solidFill>
                          <a:effectLst/>
                        </a:rPr>
                        <a:t>Capital Cost</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a:solidFill>
                            <a:schemeClr val="tx1"/>
                          </a:solidFill>
                          <a:effectLst/>
                        </a:rPr>
                        <a:t>800$/KW</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954836829"/>
                  </a:ext>
                </a:extLst>
              </a:tr>
              <a:tr h="300359">
                <a:tc>
                  <a:txBody>
                    <a:bodyPr/>
                    <a:lstStyle/>
                    <a:p>
                      <a:pPr marL="0" marR="0">
                        <a:lnSpc>
                          <a:spcPct val="115000"/>
                        </a:lnSpc>
                        <a:spcBef>
                          <a:spcPts val="0"/>
                        </a:spcBef>
                        <a:spcAft>
                          <a:spcPts val="1000"/>
                        </a:spcAft>
                      </a:pPr>
                      <a:r>
                        <a:rPr lang="en-US" sz="1400" dirty="0">
                          <a:solidFill>
                            <a:schemeClr val="tx1"/>
                          </a:solidFill>
                          <a:effectLst/>
                        </a:rPr>
                        <a:t>Replacement Cost </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750$/KW</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229228788"/>
                  </a:ext>
                </a:extLst>
              </a:tr>
              <a:tr h="300359">
                <a:tc>
                  <a:txBody>
                    <a:bodyPr/>
                    <a:lstStyle/>
                    <a:p>
                      <a:pPr marL="0" marR="0">
                        <a:lnSpc>
                          <a:spcPct val="115000"/>
                        </a:lnSpc>
                        <a:spcBef>
                          <a:spcPts val="0"/>
                        </a:spcBef>
                        <a:spcAft>
                          <a:spcPts val="1000"/>
                        </a:spcAft>
                      </a:pPr>
                      <a:r>
                        <a:rPr lang="en-US" sz="1400">
                          <a:solidFill>
                            <a:schemeClr val="tx1"/>
                          </a:solidFill>
                          <a:effectLst/>
                        </a:rPr>
                        <a:t>Operation &amp; maintenance Cost</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10$/</a:t>
                      </a:r>
                      <a:r>
                        <a:rPr lang="en-US" sz="1400" dirty="0" err="1">
                          <a:solidFill>
                            <a:schemeClr val="tx1"/>
                          </a:solidFill>
                          <a:effectLst/>
                        </a:rPr>
                        <a:t>yr</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729453509"/>
                  </a:ext>
                </a:extLst>
              </a:tr>
              <a:tr h="300359">
                <a:tc>
                  <a:txBody>
                    <a:bodyPr/>
                    <a:lstStyle/>
                    <a:p>
                      <a:pPr marL="0" marR="0">
                        <a:lnSpc>
                          <a:spcPct val="115000"/>
                        </a:lnSpc>
                        <a:spcBef>
                          <a:spcPts val="0"/>
                        </a:spcBef>
                        <a:spcAft>
                          <a:spcPts val="1000"/>
                        </a:spcAft>
                      </a:pPr>
                      <a:r>
                        <a:rPr lang="en-US" sz="1400">
                          <a:solidFill>
                            <a:schemeClr val="tx1"/>
                          </a:solidFill>
                          <a:effectLst/>
                        </a:rPr>
                        <a:t>Lifetime</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15Years</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668938805"/>
                  </a:ext>
                </a:extLst>
              </a:tr>
              <a:tr h="300359">
                <a:tc>
                  <a:txBody>
                    <a:bodyPr/>
                    <a:lstStyle/>
                    <a:p>
                      <a:pPr marL="0" marR="0">
                        <a:lnSpc>
                          <a:spcPct val="115000"/>
                        </a:lnSpc>
                        <a:spcBef>
                          <a:spcPts val="0"/>
                        </a:spcBef>
                        <a:spcAft>
                          <a:spcPts val="1000"/>
                        </a:spcAft>
                      </a:pPr>
                      <a:r>
                        <a:rPr lang="en-US" sz="1400">
                          <a:solidFill>
                            <a:schemeClr val="tx1"/>
                          </a:solidFill>
                          <a:effectLst/>
                        </a:rPr>
                        <a:t>Efficiency</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95%</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2269149261"/>
                  </a:ext>
                </a:extLst>
              </a:tr>
              <a:tr h="300359">
                <a:tc>
                  <a:txBody>
                    <a:bodyPr/>
                    <a:lstStyle/>
                    <a:p>
                      <a:pPr marL="0" marR="0">
                        <a:lnSpc>
                          <a:spcPct val="115000"/>
                        </a:lnSpc>
                        <a:spcBef>
                          <a:spcPts val="0"/>
                        </a:spcBef>
                        <a:spcAft>
                          <a:spcPts val="1000"/>
                        </a:spcAft>
                      </a:pPr>
                      <a:r>
                        <a:rPr lang="en-US" sz="1400">
                          <a:solidFill>
                            <a:schemeClr val="tx1"/>
                          </a:solidFill>
                          <a:effectLst/>
                        </a:rPr>
                        <a:t>Sizes consideration</a:t>
                      </a:r>
                      <a:endParaRPr lang="en-US" sz="120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tc>
                  <a:txBody>
                    <a:bodyPr/>
                    <a:lstStyle/>
                    <a:p>
                      <a:pPr marL="0" marR="0">
                        <a:lnSpc>
                          <a:spcPct val="115000"/>
                        </a:lnSpc>
                        <a:spcBef>
                          <a:spcPts val="0"/>
                        </a:spcBef>
                        <a:spcAft>
                          <a:spcPts val="1000"/>
                        </a:spcAft>
                      </a:pPr>
                      <a:r>
                        <a:rPr lang="en-US" sz="1400" dirty="0">
                          <a:solidFill>
                            <a:schemeClr val="tx1"/>
                          </a:solidFill>
                          <a:effectLst/>
                        </a:rPr>
                        <a:t>0-10,000 kW 50kW interval</a:t>
                      </a:r>
                      <a:endParaRPr lang="en-US" sz="1200" dirty="0">
                        <a:solidFill>
                          <a:schemeClr val="tx1"/>
                        </a:solidFill>
                        <a:effectLst/>
                        <a:latin typeface="Calibri" panose="020F0502020204030204" pitchFamily="34" charset="0"/>
                        <a:ea typeface="Times New Roman" panose="02020603050405020304" pitchFamily="18" charset="0"/>
                        <a:cs typeface="Vrinda" panose="020B0502040204020203" pitchFamily="34" charset="0"/>
                      </a:endParaRPr>
                    </a:p>
                  </a:txBody>
                  <a:tcPr marL="68580" marR="68580" marT="0" marB="0"/>
                </a:tc>
                <a:extLst>
                  <a:ext uri="{0D108BD9-81ED-4DB2-BD59-A6C34878D82A}">
                    <a16:rowId xmlns:a16="http://schemas.microsoft.com/office/drawing/2014/main" val="3606747142"/>
                  </a:ext>
                </a:extLst>
              </a:tr>
            </a:tbl>
          </a:graphicData>
        </a:graphic>
      </p:graphicFrame>
      <p:pic>
        <p:nvPicPr>
          <p:cNvPr id="40" name="Picture 39">
            <a:extLst>
              <a:ext uri="{FF2B5EF4-FFF2-40B4-BE49-F238E27FC236}">
                <a16:creationId xmlns:a16="http://schemas.microsoft.com/office/drawing/2014/main" id="{D9ED2BC4-F846-BC84-2946-BD20D0F52B23}"/>
              </a:ext>
            </a:extLst>
          </p:cNvPr>
          <p:cNvPicPr>
            <a:picLocks noChangeAspect="1"/>
          </p:cNvPicPr>
          <p:nvPr/>
        </p:nvPicPr>
        <p:blipFill>
          <a:blip r:embed="rId6"/>
          <a:stretch>
            <a:fillRect/>
          </a:stretch>
        </p:blipFill>
        <p:spPr>
          <a:xfrm>
            <a:off x="16729908" y="22808724"/>
            <a:ext cx="7437641" cy="4366435"/>
          </a:xfrm>
          <a:prstGeom prst="rect">
            <a:avLst/>
          </a:prstGeom>
        </p:spPr>
      </p:pic>
      <p:sp>
        <p:nvSpPr>
          <p:cNvPr id="88" name="Text Box 424">
            <a:extLst>
              <a:ext uri="{FF2B5EF4-FFF2-40B4-BE49-F238E27FC236}">
                <a16:creationId xmlns:a16="http://schemas.microsoft.com/office/drawing/2014/main" id="{DC62B5DB-34B7-699A-3307-1347FBB61F24}"/>
              </a:ext>
            </a:extLst>
          </p:cNvPr>
          <p:cNvSpPr txBox="1">
            <a:spLocks noChangeArrowheads="1"/>
          </p:cNvSpPr>
          <p:nvPr/>
        </p:nvSpPr>
        <p:spPr bwMode="auto">
          <a:xfrm>
            <a:off x="16711335" y="34241690"/>
            <a:ext cx="7478572" cy="584582"/>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spcBef>
                <a:spcPct val="50000"/>
              </a:spcBef>
            </a:pPr>
            <a:r>
              <a:rPr lang="en-US" altLang="en-US" sz="3200" b="1" dirty="0">
                <a:solidFill>
                  <a:srgbClr val="F8F8F8"/>
                </a:solidFill>
              </a:rPr>
              <a:t>Normalized Value of Sub-Indicators</a:t>
            </a:r>
          </a:p>
        </p:txBody>
      </p:sp>
      <p:pic>
        <p:nvPicPr>
          <p:cNvPr id="44" name="Picture 43">
            <a:extLst>
              <a:ext uri="{FF2B5EF4-FFF2-40B4-BE49-F238E27FC236}">
                <a16:creationId xmlns:a16="http://schemas.microsoft.com/office/drawing/2014/main" id="{D7340C8D-20C9-9EAE-D24B-535325F8EF84}"/>
              </a:ext>
            </a:extLst>
          </p:cNvPr>
          <p:cNvPicPr>
            <a:picLocks noChangeAspect="1"/>
          </p:cNvPicPr>
          <p:nvPr/>
        </p:nvPicPr>
        <p:blipFill rotWithShape="1">
          <a:blip r:embed="rId7"/>
          <a:srcRect b="2648"/>
          <a:stretch/>
        </p:blipFill>
        <p:spPr>
          <a:xfrm>
            <a:off x="16728843" y="27733654"/>
            <a:ext cx="7426519" cy="3903197"/>
          </a:xfrm>
          <a:prstGeom prst="rect">
            <a:avLst/>
          </a:prstGeom>
        </p:spPr>
      </p:pic>
      <p:pic>
        <p:nvPicPr>
          <p:cNvPr id="47" name="Picture 46">
            <a:extLst>
              <a:ext uri="{FF2B5EF4-FFF2-40B4-BE49-F238E27FC236}">
                <a16:creationId xmlns:a16="http://schemas.microsoft.com/office/drawing/2014/main" id="{4B89AC0E-0763-141A-E386-FEAE613FF298}"/>
              </a:ext>
            </a:extLst>
          </p:cNvPr>
          <p:cNvPicPr>
            <a:picLocks noChangeAspect="1"/>
          </p:cNvPicPr>
          <p:nvPr/>
        </p:nvPicPr>
        <p:blipFill>
          <a:blip r:embed="rId8"/>
          <a:stretch>
            <a:fillRect/>
          </a:stretch>
        </p:blipFill>
        <p:spPr>
          <a:xfrm>
            <a:off x="16723002" y="32257535"/>
            <a:ext cx="7444547" cy="1948242"/>
          </a:xfrm>
          <a:prstGeom prst="rect">
            <a:avLst/>
          </a:prstGeom>
        </p:spPr>
      </p:pic>
      <p:pic>
        <p:nvPicPr>
          <p:cNvPr id="49" name="Picture 48">
            <a:extLst>
              <a:ext uri="{FF2B5EF4-FFF2-40B4-BE49-F238E27FC236}">
                <a16:creationId xmlns:a16="http://schemas.microsoft.com/office/drawing/2014/main" id="{FD1C8F3C-A18D-792F-9E34-534A647919B0}"/>
              </a:ext>
            </a:extLst>
          </p:cNvPr>
          <p:cNvPicPr>
            <a:picLocks noChangeAspect="1"/>
          </p:cNvPicPr>
          <p:nvPr/>
        </p:nvPicPr>
        <p:blipFill>
          <a:blip r:embed="rId9"/>
          <a:stretch>
            <a:fillRect/>
          </a:stretch>
        </p:blipFill>
        <p:spPr>
          <a:xfrm>
            <a:off x="16764000" y="34850337"/>
            <a:ext cx="7391362" cy="3416320"/>
          </a:xfrm>
          <a:prstGeom prst="rect">
            <a:avLst/>
          </a:prstGeom>
        </p:spPr>
      </p:pic>
      <p:pic>
        <p:nvPicPr>
          <p:cNvPr id="51" name="Picture 50">
            <a:extLst>
              <a:ext uri="{FF2B5EF4-FFF2-40B4-BE49-F238E27FC236}">
                <a16:creationId xmlns:a16="http://schemas.microsoft.com/office/drawing/2014/main" id="{A9F7A925-FB68-E8FF-AD75-799E82ED3A7C}"/>
              </a:ext>
            </a:extLst>
          </p:cNvPr>
          <p:cNvPicPr>
            <a:picLocks noChangeAspect="1"/>
          </p:cNvPicPr>
          <p:nvPr/>
        </p:nvPicPr>
        <p:blipFill>
          <a:blip r:embed="rId10"/>
          <a:stretch>
            <a:fillRect/>
          </a:stretch>
        </p:blipFill>
        <p:spPr>
          <a:xfrm>
            <a:off x="16777900" y="39476538"/>
            <a:ext cx="7377462" cy="3440385"/>
          </a:xfrm>
          <a:prstGeom prst="rect">
            <a:avLst/>
          </a:prstGeom>
        </p:spPr>
      </p:pic>
      <p:graphicFrame>
        <p:nvGraphicFramePr>
          <p:cNvPr id="97" name="Chart 96">
            <a:extLst>
              <a:ext uri="{FF2B5EF4-FFF2-40B4-BE49-F238E27FC236}">
                <a16:creationId xmlns:a16="http://schemas.microsoft.com/office/drawing/2014/main" id="{67F81827-6DE4-DD5E-C290-E2069D72A968}"/>
              </a:ext>
            </a:extLst>
          </p:cNvPr>
          <p:cNvGraphicFramePr>
            <a:graphicFrameLocks/>
          </p:cNvGraphicFramePr>
          <p:nvPr>
            <p:extLst>
              <p:ext uri="{D42A27DB-BD31-4B8C-83A1-F6EECF244321}">
                <p14:modId xmlns:p14="http://schemas.microsoft.com/office/powerpoint/2010/main" val="2722144503"/>
              </p:ext>
            </p:extLst>
          </p:nvPr>
        </p:nvGraphicFramePr>
        <p:xfrm>
          <a:off x="24886185" y="8120100"/>
          <a:ext cx="7316311" cy="3693715"/>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98" name="Table 2">
            <a:extLst>
              <a:ext uri="{FF2B5EF4-FFF2-40B4-BE49-F238E27FC236}">
                <a16:creationId xmlns:a16="http://schemas.microsoft.com/office/drawing/2014/main" id="{AC27FD3F-CC58-7B88-5821-1CA061C3E617}"/>
              </a:ext>
            </a:extLst>
          </p:cNvPr>
          <p:cNvGraphicFramePr>
            <a:graphicFrameLocks noGrp="1"/>
          </p:cNvGraphicFramePr>
          <p:nvPr>
            <p:extLst>
              <p:ext uri="{D42A27DB-BD31-4B8C-83A1-F6EECF244321}">
                <p14:modId xmlns:p14="http://schemas.microsoft.com/office/powerpoint/2010/main" val="3124515048"/>
              </p:ext>
            </p:extLst>
          </p:nvPr>
        </p:nvGraphicFramePr>
        <p:xfrm>
          <a:off x="24914595" y="11829194"/>
          <a:ext cx="7249424" cy="2872740"/>
        </p:xfrm>
        <a:graphic>
          <a:graphicData uri="http://schemas.openxmlformats.org/drawingml/2006/table">
            <a:tbl>
              <a:tblPr firstRow="1" bandRow="1">
                <a:tableStyleId>{5C22544A-7EE6-4342-B048-85BDC9FD1C3A}</a:tableStyleId>
              </a:tblPr>
              <a:tblGrid>
                <a:gridCol w="1382009">
                  <a:extLst>
                    <a:ext uri="{9D8B030D-6E8A-4147-A177-3AD203B41FA5}">
                      <a16:colId xmlns:a16="http://schemas.microsoft.com/office/drawing/2014/main" val="50545714"/>
                    </a:ext>
                  </a:extLst>
                </a:gridCol>
                <a:gridCol w="1276112">
                  <a:extLst>
                    <a:ext uri="{9D8B030D-6E8A-4147-A177-3AD203B41FA5}">
                      <a16:colId xmlns:a16="http://schemas.microsoft.com/office/drawing/2014/main" val="3630879944"/>
                    </a:ext>
                  </a:extLst>
                </a:gridCol>
                <a:gridCol w="1570711">
                  <a:extLst>
                    <a:ext uri="{9D8B030D-6E8A-4147-A177-3AD203B41FA5}">
                      <a16:colId xmlns:a16="http://schemas.microsoft.com/office/drawing/2014/main" val="4002299389"/>
                    </a:ext>
                  </a:extLst>
                </a:gridCol>
                <a:gridCol w="1600911">
                  <a:extLst>
                    <a:ext uri="{9D8B030D-6E8A-4147-A177-3AD203B41FA5}">
                      <a16:colId xmlns:a16="http://schemas.microsoft.com/office/drawing/2014/main" val="2705360099"/>
                    </a:ext>
                  </a:extLst>
                </a:gridCol>
                <a:gridCol w="1419681">
                  <a:extLst>
                    <a:ext uri="{9D8B030D-6E8A-4147-A177-3AD203B41FA5}">
                      <a16:colId xmlns:a16="http://schemas.microsoft.com/office/drawing/2014/main" val="2334070914"/>
                    </a:ext>
                  </a:extLst>
                </a:gridCol>
              </a:tblGrid>
              <a:tr h="280539">
                <a:tc gridSpan="5">
                  <a:txBody>
                    <a:bodyPr/>
                    <a:lstStyle/>
                    <a:p>
                      <a:pPr algn="ctr"/>
                      <a:r>
                        <a:rPr lang="en-US" sz="1600" b="1" dirty="0">
                          <a:solidFill>
                            <a:schemeClr val="tx1"/>
                          </a:solidFill>
                        </a:rPr>
                        <a:t>Ranking of Microgrids</a:t>
                      </a:r>
                    </a:p>
                  </a:txBody>
                  <a:tcPr/>
                </a:tc>
                <a:tc hMerge="1">
                  <a:txBody>
                    <a:bodyPr/>
                    <a:lstStyle/>
                    <a:p>
                      <a:pPr algn="ctr"/>
                      <a:endParaRPr lang="en-US" sz="1400" b="1" dirty="0"/>
                    </a:p>
                  </a:txBody>
                  <a:tcPr/>
                </a:tc>
                <a:tc hMerge="1">
                  <a:txBody>
                    <a:bodyPr/>
                    <a:lstStyle/>
                    <a:p>
                      <a:pPr algn="ctr"/>
                      <a:endParaRPr lang="en-US" sz="1400" b="1" dirty="0"/>
                    </a:p>
                  </a:txBody>
                  <a:tcPr/>
                </a:tc>
                <a:tc hMerge="1">
                  <a:txBody>
                    <a:bodyPr/>
                    <a:lstStyle/>
                    <a:p>
                      <a:pPr algn="ctr"/>
                      <a:endParaRPr lang="en-US" sz="1400" b="1" dirty="0"/>
                    </a:p>
                  </a:txBody>
                  <a:tcPr/>
                </a:tc>
                <a:tc hMerge="1">
                  <a:txBody>
                    <a:bodyPr/>
                    <a:lstStyle/>
                    <a:p>
                      <a:pPr algn="ctr"/>
                      <a:endParaRPr lang="en-US" sz="1400" b="1" dirty="0"/>
                    </a:p>
                  </a:txBody>
                  <a:tcPr/>
                </a:tc>
                <a:extLst>
                  <a:ext uri="{0D108BD9-81ED-4DB2-BD59-A6C34878D82A}">
                    <a16:rowId xmlns:a16="http://schemas.microsoft.com/office/drawing/2014/main" val="1128020638"/>
                  </a:ext>
                </a:extLst>
              </a:tr>
              <a:tr h="592957">
                <a:tc>
                  <a:txBody>
                    <a:bodyPr/>
                    <a:lstStyle/>
                    <a:p>
                      <a:pPr algn="ctr"/>
                      <a:r>
                        <a:rPr lang="en-US" sz="1350" b="1" dirty="0"/>
                        <a:t>MG Cases</a:t>
                      </a:r>
                    </a:p>
                  </a:txBody>
                  <a:tcPr/>
                </a:tc>
                <a:tc>
                  <a:txBody>
                    <a:bodyPr/>
                    <a:lstStyle/>
                    <a:p>
                      <a:pPr algn="ctr"/>
                      <a:r>
                        <a:rPr lang="en-US" sz="1350" b="1" dirty="0"/>
                        <a:t>Economic</a:t>
                      </a:r>
                    </a:p>
                    <a:p>
                      <a:pPr algn="ctr"/>
                      <a:r>
                        <a:rPr lang="en-US" sz="1350" b="1" dirty="0"/>
                        <a:t>Priority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50" b="1" dirty="0"/>
                        <a:t>Environmental Priority</a:t>
                      </a:r>
                    </a:p>
                    <a:p>
                      <a:pPr algn="ctr"/>
                      <a:endParaRPr lang="en-US" sz="1350" b="1" dirty="0"/>
                    </a:p>
                  </a:txBody>
                  <a:tcPr/>
                </a:tc>
                <a:tc>
                  <a:txBody>
                    <a:bodyPr/>
                    <a:lstStyle/>
                    <a:p>
                      <a:pPr algn="ctr"/>
                      <a:r>
                        <a:rPr lang="en-US" sz="1350" b="1" dirty="0"/>
                        <a:t>Technical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50" b="1" dirty="0"/>
                        <a:t>Priority</a:t>
                      </a:r>
                    </a:p>
                    <a:p>
                      <a:pPr algn="ctr"/>
                      <a:endParaRPr lang="en-US" sz="1350" b="1" dirty="0"/>
                    </a:p>
                  </a:txBody>
                  <a:tcPr/>
                </a:tc>
                <a:tc>
                  <a:txBody>
                    <a:bodyPr/>
                    <a:lstStyle/>
                    <a:p>
                      <a:pPr algn="ctr"/>
                      <a:r>
                        <a:rPr lang="en-US" sz="1350" b="1" dirty="0"/>
                        <a:t>Social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50" b="1" dirty="0"/>
                        <a:t>Priority</a:t>
                      </a:r>
                    </a:p>
                    <a:p>
                      <a:pPr algn="ctr"/>
                      <a:endParaRPr lang="en-US" sz="1350" b="1" dirty="0"/>
                    </a:p>
                  </a:txBody>
                  <a:tcPr/>
                </a:tc>
                <a:extLst>
                  <a:ext uri="{0D108BD9-81ED-4DB2-BD59-A6C34878D82A}">
                    <a16:rowId xmlns:a16="http://schemas.microsoft.com/office/drawing/2014/main" val="2510176308"/>
                  </a:ext>
                </a:extLst>
              </a:tr>
              <a:tr h="290444">
                <a:tc>
                  <a:txBody>
                    <a:bodyPr/>
                    <a:lstStyle/>
                    <a:p>
                      <a:pPr algn="ctr"/>
                      <a:r>
                        <a:rPr lang="en-US" sz="1400" b="1" dirty="0"/>
                        <a:t>Case-1</a:t>
                      </a:r>
                    </a:p>
                  </a:txBody>
                  <a:tcPr/>
                </a:tc>
                <a:tc>
                  <a:txBody>
                    <a:bodyPr/>
                    <a:lstStyle/>
                    <a:p>
                      <a:pPr algn="ctr"/>
                      <a:r>
                        <a:rPr lang="en-US" sz="1400" b="1" dirty="0"/>
                        <a:t>1</a:t>
                      </a:r>
                    </a:p>
                  </a:txBody>
                  <a:tcPr/>
                </a:tc>
                <a:tc>
                  <a:txBody>
                    <a:bodyPr/>
                    <a:lstStyle/>
                    <a:p>
                      <a:pPr algn="ctr"/>
                      <a:r>
                        <a:rPr lang="en-US" sz="1400" b="1" dirty="0"/>
                        <a:t>1</a:t>
                      </a:r>
                    </a:p>
                  </a:txBody>
                  <a:tcPr/>
                </a:tc>
                <a:tc>
                  <a:txBody>
                    <a:bodyPr/>
                    <a:lstStyle/>
                    <a:p>
                      <a:pPr algn="ctr"/>
                      <a:r>
                        <a:rPr lang="en-US" sz="1400" b="1" dirty="0"/>
                        <a:t>1</a:t>
                      </a:r>
                    </a:p>
                  </a:txBody>
                  <a:tcPr/>
                </a:tc>
                <a:tc>
                  <a:txBody>
                    <a:bodyPr/>
                    <a:lstStyle/>
                    <a:p>
                      <a:pPr algn="ctr"/>
                      <a:r>
                        <a:rPr lang="en-US" sz="1400" b="1" dirty="0"/>
                        <a:t>1</a:t>
                      </a:r>
                    </a:p>
                  </a:txBody>
                  <a:tcPr/>
                </a:tc>
                <a:extLst>
                  <a:ext uri="{0D108BD9-81ED-4DB2-BD59-A6C34878D82A}">
                    <a16:rowId xmlns:a16="http://schemas.microsoft.com/office/drawing/2014/main" val="1065215666"/>
                  </a:ext>
                </a:extLst>
              </a:tr>
              <a:tr h="290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Case-2</a:t>
                      </a:r>
                    </a:p>
                  </a:txBody>
                  <a:tcPr/>
                </a:tc>
                <a:tc>
                  <a:txBody>
                    <a:bodyPr/>
                    <a:lstStyle/>
                    <a:p>
                      <a:pPr algn="ctr"/>
                      <a:r>
                        <a:rPr lang="en-US" sz="1400" b="1" dirty="0"/>
                        <a:t>3</a:t>
                      </a:r>
                    </a:p>
                  </a:txBody>
                  <a:tcPr/>
                </a:tc>
                <a:tc>
                  <a:txBody>
                    <a:bodyPr/>
                    <a:lstStyle/>
                    <a:p>
                      <a:pPr algn="ctr"/>
                      <a:r>
                        <a:rPr lang="en-US" sz="1400" b="1" dirty="0"/>
                        <a:t>3</a:t>
                      </a:r>
                    </a:p>
                  </a:txBody>
                  <a:tcPr/>
                </a:tc>
                <a:tc>
                  <a:txBody>
                    <a:bodyPr/>
                    <a:lstStyle/>
                    <a:p>
                      <a:pPr algn="ctr"/>
                      <a:r>
                        <a:rPr lang="en-US" sz="1400" b="1" dirty="0"/>
                        <a:t>4</a:t>
                      </a:r>
                    </a:p>
                  </a:txBody>
                  <a:tcPr/>
                </a:tc>
                <a:tc>
                  <a:txBody>
                    <a:bodyPr/>
                    <a:lstStyle/>
                    <a:p>
                      <a:pPr algn="ctr"/>
                      <a:r>
                        <a:rPr lang="en-US" sz="1400" b="1" dirty="0"/>
                        <a:t>3</a:t>
                      </a:r>
                    </a:p>
                  </a:txBody>
                  <a:tcPr/>
                </a:tc>
                <a:extLst>
                  <a:ext uri="{0D108BD9-81ED-4DB2-BD59-A6C34878D82A}">
                    <a16:rowId xmlns:a16="http://schemas.microsoft.com/office/drawing/2014/main" val="126575715"/>
                  </a:ext>
                </a:extLst>
              </a:tr>
              <a:tr h="290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Case-3</a:t>
                      </a:r>
                    </a:p>
                  </a:txBody>
                  <a:tcPr/>
                </a:tc>
                <a:tc>
                  <a:txBody>
                    <a:bodyPr/>
                    <a:lstStyle/>
                    <a:p>
                      <a:pPr algn="ctr"/>
                      <a:r>
                        <a:rPr lang="en-US" sz="1400" b="1" dirty="0"/>
                        <a:t>2</a:t>
                      </a:r>
                    </a:p>
                  </a:txBody>
                  <a:tcPr/>
                </a:tc>
                <a:tc>
                  <a:txBody>
                    <a:bodyPr/>
                    <a:lstStyle/>
                    <a:p>
                      <a:pPr algn="ctr"/>
                      <a:r>
                        <a:rPr lang="en-US" sz="1400" b="1" dirty="0"/>
                        <a:t>2</a:t>
                      </a:r>
                    </a:p>
                  </a:txBody>
                  <a:tcPr/>
                </a:tc>
                <a:tc>
                  <a:txBody>
                    <a:bodyPr/>
                    <a:lstStyle/>
                    <a:p>
                      <a:pPr algn="ctr"/>
                      <a:r>
                        <a:rPr lang="en-US" sz="1400" b="1" dirty="0"/>
                        <a:t>2</a:t>
                      </a:r>
                    </a:p>
                  </a:txBody>
                  <a:tcPr/>
                </a:tc>
                <a:tc>
                  <a:txBody>
                    <a:bodyPr/>
                    <a:lstStyle/>
                    <a:p>
                      <a:pPr algn="ctr"/>
                      <a:r>
                        <a:rPr lang="en-US" sz="1400" b="1" dirty="0"/>
                        <a:t>2</a:t>
                      </a:r>
                    </a:p>
                  </a:txBody>
                  <a:tcPr/>
                </a:tc>
                <a:extLst>
                  <a:ext uri="{0D108BD9-81ED-4DB2-BD59-A6C34878D82A}">
                    <a16:rowId xmlns:a16="http://schemas.microsoft.com/office/drawing/2014/main" val="955099636"/>
                  </a:ext>
                </a:extLst>
              </a:tr>
              <a:tr h="290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Case-4</a:t>
                      </a:r>
                    </a:p>
                  </a:txBody>
                  <a:tcPr/>
                </a:tc>
                <a:tc>
                  <a:txBody>
                    <a:bodyPr/>
                    <a:lstStyle/>
                    <a:p>
                      <a:pPr algn="ctr"/>
                      <a:r>
                        <a:rPr lang="en-US" sz="1400" b="1" dirty="0"/>
                        <a:t>4</a:t>
                      </a:r>
                    </a:p>
                  </a:txBody>
                  <a:tcPr/>
                </a:tc>
                <a:tc>
                  <a:txBody>
                    <a:bodyPr/>
                    <a:lstStyle/>
                    <a:p>
                      <a:pPr algn="ctr"/>
                      <a:r>
                        <a:rPr lang="en-US" sz="1400" b="1" dirty="0"/>
                        <a:t>4</a:t>
                      </a:r>
                    </a:p>
                  </a:txBody>
                  <a:tcPr/>
                </a:tc>
                <a:tc>
                  <a:txBody>
                    <a:bodyPr/>
                    <a:lstStyle/>
                    <a:p>
                      <a:pPr algn="ctr"/>
                      <a:r>
                        <a:rPr lang="en-US" sz="1400" b="1" dirty="0"/>
                        <a:t>3</a:t>
                      </a:r>
                    </a:p>
                  </a:txBody>
                  <a:tcPr/>
                </a:tc>
                <a:tc>
                  <a:txBody>
                    <a:bodyPr/>
                    <a:lstStyle/>
                    <a:p>
                      <a:pPr algn="ctr"/>
                      <a:r>
                        <a:rPr lang="en-US" sz="1400" b="1" dirty="0"/>
                        <a:t>4</a:t>
                      </a:r>
                    </a:p>
                  </a:txBody>
                  <a:tcPr/>
                </a:tc>
                <a:extLst>
                  <a:ext uri="{0D108BD9-81ED-4DB2-BD59-A6C34878D82A}">
                    <a16:rowId xmlns:a16="http://schemas.microsoft.com/office/drawing/2014/main" val="4099099576"/>
                  </a:ext>
                </a:extLst>
              </a:tr>
              <a:tr h="290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Case-5</a:t>
                      </a:r>
                    </a:p>
                  </a:txBody>
                  <a:tcPr/>
                </a:tc>
                <a:tc>
                  <a:txBody>
                    <a:bodyPr/>
                    <a:lstStyle/>
                    <a:p>
                      <a:pPr algn="ctr"/>
                      <a:r>
                        <a:rPr lang="en-US" sz="1400" b="1" dirty="0"/>
                        <a:t>5</a:t>
                      </a:r>
                    </a:p>
                  </a:txBody>
                  <a:tcPr/>
                </a:tc>
                <a:tc>
                  <a:txBody>
                    <a:bodyPr/>
                    <a:lstStyle/>
                    <a:p>
                      <a:pPr algn="ctr"/>
                      <a:r>
                        <a:rPr lang="en-US" sz="1400" b="1" dirty="0"/>
                        <a:t>5</a:t>
                      </a:r>
                    </a:p>
                  </a:txBody>
                  <a:tcPr/>
                </a:tc>
                <a:tc>
                  <a:txBody>
                    <a:bodyPr/>
                    <a:lstStyle/>
                    <a:p>
                      <a:pPr algn="ctr"/>
                      <a:r>
                        <a:rPr lang="en-US" sz="1400" b="1" dirty="0"/>
                        <a:t>5</a:t>
                      </a:r>
                    </a:p>
                  </a:txBody>
                  <a:tcPr/>
                </a:tc>
                <a:tc>
                  <a:txBody>
                    <a:bodyPr/>
                    <a:lstStyle/>
                    <a:p>
                      <a:pPr algn="ctr"/>
                      <a:r>
                        <a:rPr lang="en-US" sz="1400" b="1" dirty="0"/>
                        <a:t>5</a:t>
                      </a:r>
                    </a:p>
                  </a:txBody>
                  <a:tcPr/>
                </a:tc>
                <a:extLst>
                  <a:ext uri="{0D108BD9-81ED-4DB2-BD59-A6C34878D82A}">
                    <a16:rowId xmlns:a16="http://schemas.microsoft.com/office/drawing/2014/main" val="3314538575"/>
                  </a:ext>
                </a:extLst>
              </a:tr>
              <a:tr h="290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Case-6</a:t>
                      </a:r>
                    </a:p>
                  </a:txBody>
                  <a:tcPr/>
                </a:tc>
                <a:tc>
                  <a:txBody>
                    <a:bodyPr/>
                    <a:lstStyle/>
                    <a:p>
                      <a:pPr algn="ctr"/>
                      <a:r>
                        <a:rPr lang="en-US" sz="1400" b="1" dirty="0"/>
                        <a:t>6</a:t>
                      </a:r>
                    </a:p>
                  </a:txBody>
                  <a:tcPr/>
                </a:tc>
                <a:tc>
                  <a:txBody>
                    <a:bodyPr/>
                    <a:lstStyle/>
                    <a:p>
                      <a:pPr algn="ctr"/>
                      <a:r>
                        <a:rPr lang="en-US" sz="1400" b="1" dirty="0"/>
                        <a:t>6</a:t>
                      </a:r>
                    </a:p>
                  </a:txBody>
                  <a:tcPr/>
                </a:tc>
                <a:tc>
                  <a:txBody>
                    <a:bodyPr/>
                    <a:lstStyle/>
                    <a:p>
                      <a:pPr algn="ctr"/>
                      <a:r>
                        <a:rPr lang="en-US" sz="1400" b="1" dirty="0"/>
                        <a:t>6</a:t>
                      </a:r>
                    </a:p>
                  </a:txBody>
                  <a:tcPr/>
                </a:tc>
                <a:tc>
                  <a:txBody>
                    <a:bodyPr/>
                    <a:lstStyle/>
                    <a:p>
                      <a:pPr algn="ctr"/>
                      <a:r>
                        <a:rPr lang="en-US" sz="1400" b="1" dirty="0"/>
                        <a:t>6</a:t>
                      </a:r>
                    </a:p>
                  </a:txBody>
                  <a:tcPr/>
                </a:tc>
                <a:extLst>
                  <a:ext uri="{0D108BD9-81ED-4DB2-BD59-A6C34878D82A}">
                    <a16:rowId xmlns:a16="http://schemas.microsoft.com/office/drawing/2014/main" val="2938035581"/>
                  </a:ext>
                </a:extLst>
              </a:tr>
            </a:tbl>
          </a:graphicData>
        </a:graphic>
      </p:graphicFrame>
      <p:sp>
        <p:nvSpPr>
          <p:cNvPr id="99" name="Text Box 437">
            <a:extLst>
              <a:ext uri="{FF2B5EF4-FFF2-40B4-BE49-F238E27FC236}">
                <a16:creationId xmlns:a16="http://schemas.microsoft.com/office/drawing/2014/main" id="{5324C337-4CD1-C8BE-10C2-C98DECFC5251}"/>
              </a:ext>
            </a:extLst>
          </p:cNvPr>
          <p:cNvSpPr txBox="1">
            <a:spLocks noChangeArrowheads="1"/>
          </p:cNvSpPr>
          <p:nvPr/>
        </p:nvSpPr>
        <p:spPr bwMode="auto">
          <a:xfrm>
            <a:off x="8610977" y="23812317"/>
            <a:ext cx="7543800" cy="582295"/>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r>
              <a:rPr lang="en-US" altLang="ja-JP" sz="3200" b="1" dirty="0">
                <a:solidFill>
                  <a:schemeClr val="bg1">
                    <a:lumMod val="20000"/>
                    <a:lumOff val="80000"/>
                  </a:schemeClr>
                </a:solidFill>
                <a:ea typeface="MS PGothic" panose="020B0600070205080204" pitchFamily="34" charset="-128"/>
                <a:cs typeface="Arial" panose="020B0604020202020204" pitchFamily="34" charset="0"/>
                <a:sym typeface="+mn-ea"/>
              </a:rPr>
              <a:t>Total Connected Loads</a:t>
            </a:r>
          </a:p>
        </p:txBody>
      </p:sp>
      <p:sp>
        <p:nvSpPr>
          <p:cNvPr id="100" name="Text Box 424">
            <a:extLst>
              <a:ext uri="{FF2B5EF4-FFF2-40B4-BE49-F238E27FC236}">
                <a16:creationId xmlns:a16="http://schemas.microsoft.com/office/drawing/2014/main" id="{11A6AF72-676D-0FEF-8AD3-B8DE7AE5D062}"/>
              </a:ext>
            </a:extLst>
          </p:cNvPr>
          <p:cNvSpPr txBox="1">
            <a:spLocks noChangeArrowheads="1"/>
          </p:cNvSpPr>
          <p:nvPr/>
        </p:nvSpPr>
        <p:spPr bwMode="auto">
          <a:xfrm>
            <a:off x="16707090" y="22623909"/>
            <a:ext cx="7486650"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Homer Optimization - Simulation Results</a:t>
            </a:r>
          </a:p>
        </p:txBody>
      </p:sp>
      <p:graphicFrame>
        <p:nvGraphicFramePr>
          <p:cNvPr id="101" name="Chart 100">
            <a:extLst>
              <a:ext uri="{FF2B5EF4-FFF2-40B4-BE49-F238E27FC236}">
                <a16:creationId xmlns:a16="http://schemas.microsoft.com/office/drawing/2014/main" id="{5A50902B-A715-80E6-CC3D-FE0120699117}"/>
              </a:ext>
            </a:extLst>
          </p:cNvPr>
          <p:cNvGraphicFramePr>
            <a:graphicFrameLocks/>
          </p:cNvGraphicFramePr>
          <p:nvPr>
            <p:extLst>
              <p:ext uri="{D42A27DB-BD31-4B8C-83A1-F6EECF244321}">
                <p14:modId xmlns:p14="http://schemas.microsoft.com/office/powerpoint/2010/main" val="3133791736"/>
              </p:ext>
            </p:extLst>
          </p:nvPr>
        </p:nvGraphicFramePr>
        <p:xfrm>
          <a:off x="8635836" y="30927373"/>
          <a:ext cx="7456964" cy="3377327"/>
        </p:xfrm>
        <a:graphic>
          <a:graphicData uri="http://schemas.openxmlformats.org/drawingml/2006/chart">
            <c:chart xmlns:c="http://schemas.openxmlformats.org/drawingml/2006/chart" xmlns:r="http://schemas.openxmlformats.org/officeDocument/2006/relationships" r:id="rId12"/>
          </a:graphicData>
        </a:graphic>
      </p:graphicFrame>
      <p:pic>
        <p:nvPicPr>
          <p:cNvPr id="53" name="Picture 52">
            <a:extLst>
              <a:ext uri="{FF2B5EF4-FFF2-40B4-BE49-F238E27FC236}">
                <a16:creationId xmlns:a16="http://schemas.microsoft.com/office/drawing/2014/main" id="{120FD7EE-95C8-4E9E-8DAA-5BE76F0FBB46}"/>
              </a:ext>
            </a:extLst>
          </p:cNvPr>
          <p:cNvPicPr>
            <a:picLocks noChangeAspect="1"/>
          </p:cNvPicPr>
          <p:nvPr/>
        </p:nvPicPr>
        <p:blipFill>
          <a:blip r:embed="rId13"/>
          <a:stretch>
            <a:fillRect/>
          </a:stretch>
        </p:blipFill>
        <p:spPr>
          <a:xfrm>
            <a:off x="16745388" y="18509419"/>
            <a:ext cx="7367266" cy="3891341"/>
          </a:xfrm>
          <a:prstGeom prst="rect">
            <a:avLst/>
          </a:prstGeom>
        </p:spPr>
      </p:pic>
      <p:sp>
        <p:nvSpPr>
          <p:cNvPr id="104" name="Text Box 424">
            <a:extLst>
              <a:ext uri="{FF2B5EF4-FFF2-40B4-BE49-F238E27FC236}">
                <a16:creationId xmlns:a16="http://schemas.microsoft.com/office/drawing/2014/main" id="{A55A3D40-B8D6-EA20-3EBF-CF2353CD559E}"/>
              </a:ext>
            </a:extLst>
          </p:cNvPr>
          <p:cNvSpPr txBox="1">
            <a:spLocks noChangeArrowheads="1"/>
          </p:cNvSpPr>
          <p:nvPr/>
        </p:nvSpPr>
        <p:spPr bwMode="auto">
          <a:xfrm>
            <a:off x="16707090" y="38333086"/>
            <a:ext cx="7478572" cy="1077024"/>
          </a:xfrm>
          <a:prstGeom prst="rect">
            <a:avLst/>
          </a:prstGeom>
          <a:solidFill>
            <a:schemeClr val="accent2">
              <a:lumMod val="75000"/>
            </a:schemeClr>
          </a:solidFill>
          <a:ln w="9525">
            <a:noFill/>
            <a:miter lim="800000"/>
          </a:ln>
          <a:effectLst/>
        </p:spPr>
        <p:txBody>
          <a:bodyPr wrap="square" lIns="91267" tIns="45624" rIns="91267" bIns="45624">
            <a:spAutoFit/>
          </a:bodyPr>
          <a:lstStyle/>
          <a:p>
            <a:pPr algn="ctr"/>
            <a:r>
              <a:rPr lang="en-US" altLang="ja-JP" sz="3200" b="1" dirty="0">
                <a:solidFill>
                  <a:schemeClr val="bg1">
                    <a:lumMod val="40000"/>
                    <a:lumOff val="60000"/>
                  </a:schemeClr>
                </a:solidFill>
                <a:ea typeface="MS PGothic" pitchFamily="34" charset="-128"/>
                <a:cs typeface="Arial" panose="020B0604020202020204" pitchFamily="34" charset="0"/>
              </a:rPr>
              <a:t>Average Values of Each KSPI and Weighted Scores</a:t>
            </a:r>
          </a:p>
        </p:txBody>
      </p:sp>
      <p:graphicFrame>
        <p:nvGraphicFramePr>
          <p:cNvPr id="108" name="Chart 107">
            <a:extLst>
              <a:ext uri="{FF2B5EF4-FFF2-40B4-BE49-F238E27FC236}">
                <a16:creationId xmlns:a16="http://schemas.microsoft.com/office/drawing/2014/main" id="{3AF8A48B-8AF1-8C59-C2B9-2C0B80555361}"/>
              </a:ext>
            </a:extLst>
          </p:cNvPr>
          <p:cNvGraphicFramePr>
            <a:graphicFrameLocks/>
          </p:cNvGraphicFramePr>
          <p:nvPr>
            <p:extLst>
              <p:ext uri="{D42A27DB-BD31-4B8C-83A1-F6EECF244321}">
                <p14:modId xmlns:p14="http://schemas.microsoft.com/office/powerpoint/2010/main" val="2120588541"/>
              </p:ext>
            </p:extLst>
          </p:nvPr>
        </p:nvGraphicFramePr>
        <p:xfrm>
          <a:off x="24801016" y="20012805"/>
          <a:ext cx="7437641" cy="3373848"/>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109" name="Chart 108">
            <a:extLst>
              <a:ext uri="{FF2B5EF4-FFF2-40B4-BE49-F238E27FC236}">
                <a16:creationId xmlns:a16="http://schemas.microsoft.com/office/drawing/2014/main" id="{B7B8E076-0E7D-CB3A-8BBB-9D482852BD6C}"/>
              </a:ext>
            </a:extLst>
          </p:cNvPr>
          <p:cNvGraphicFramePr>
            <a:graphicFrameLocks/>
          </p:cNvGraphicFramePr>
          <p:nvPr>
            <p:extLst>
              <p:ext uri="{D42A27DB-BD31-4B8C-83A1-F6EECF244321}">
                <p14:modId xmlns:p14="http://schemas.microsoft.com/office/powerpoint/2010/main" val="2304728880"/>
              </p:ext>
            </p:extLst>
          </p:nvPr>
        </p:nvGraphicFramePr>
        <p:xfrm>
          <a:off x="24818577" y="23564067"/>
          <a:ext cx="3613111" cy="3721211"/>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110" name="Chart 109">
            <a:extLst>
              <a:ext uri="{FF2B5EF4-FFF2-40B4-BE49-F238E27FC236}">
                <a16:creationId xmlns:a16="http://schemas.microsoft.com/office/drawing/2014/main" id="{8DFC26AF-9003-DD57-5B86-D27DD5966860}"/>
              </a:ext>
            </a:extLst>
          </p:cNvPr>
          <p:cNvGraphicFramePr>
            <a:graphicFrameLocks/>
          </p:cNvGraphicFramePr>
          <p:nvPr>
            <p:extLst>
              <p:ext uri="{D42A27DB-BD31-4B8C-83A1-F6EECF244321}">
                <p14:modId xmlns:p14="http://schemas.microsoft.com/office/powerpoint/2010/main" val="2049875502"/>
              </p:ext>
            </p:extLst>
          </p:nvPr>
        </p:nvGraphicFramePr>
        <p:xfrm>
          <a:off x="28444388" y="23564066"/>
          <a:ext cx="3835441" cy="3715322"/>
        </p:xfrm>
        <a:graphic>
          <a:graphicData uri="http://schemas.openxmlformats.org/drawingml/2006/chart">
            <c:chart xmlns:c="http://schemas.openxmlformats.org/drawingml/2006/chart" xmlns:r="http://schemas.openxmlformats.org/officeDocument/2006/relationships" r:id="rId16"/>
          </a:graphicData>
        </a:graphic>
      </p:graphicFrame>
      <p:pic>
        <p:nvPicPr>
          <p:cNvPr id="57" name="Picture 56">
            <a:extLst>
              <a:ext uri="{FF2B5EF4-FFF2-40B4-BE49-F238E27FC236}">
                <a16:creationId xmlns:a16="http://schemas.microsoft.com/office/drawing/2014/main" id="{155F9025-CEA9-7A00-0E72-10468268FD7A}"/>
              </a:ext>
            </a:extLst>
          </p:cNvPr>
          <p:cNvPicPr>
            <a:picLocks noChangeAspect="1"/>
          </p:cNvPicPr>
          <p:nvPr/>
        </p:nvPicPr>
        <p:blipFill>
          <a:blip r:embed="rId17"/>
          <a:stretch>
            <a:fillRect/>
          </a:stretch>
        </p:blipFill>
        <p:spPr>
          <a:xfrm>
            <a:off x="24982391" y="28397045"/>
            <a:ext cx="7181628" cy="3627911"/>
          </a:xfrm>
          <a:prstGeom prst="rect">
            <a:avLst/>
          </a:prstGeom>
        </p:spPr>
      </p:pic>
      <p:pic>
        <p:nvPicPr>
          <p:cNvPr id="60" name="Picture 59">
            <a:extLst>
              <a:ext uri="{FF2B5EF4-FFF2-40B4-BE49-F238E27FC236}">
                <a16:creationId xmlns:a16="http://schemas.microsoft.com/office/drawing/2014/main" id="{4E57EC1D-E9F5-5AA0-C1DF-6752D4705FDA}"/>
              </a:ext>
            </a:extLst>
          </p:cNvPr>
          <p:cNvPicPr>
            <a:picLocks noChangeAspect="1"/>
          </p:cNvPicPr>
          <p:nvPr/>
        </p:nvPicPr>
        <p:blipFill>
          <a:blip r:embed="rId18"/>
          <a:stretch>
            <a:fillRect/>
          </a:stretch>
        </p:blipFill>
        <p:spPr>
          <a:xfrm>
            <a:off x="563224" y="32433250"/>
            <a:ext cx="7441503" cy="5472075"/>
          </a:xfrm>
          <a:prstGeom prst="rect">
            <a:avLst/>
          </a:prstGeom>
        </p:spPr>
      </p:pic>
      <p:pic>
        <p:nvPicPr>
          <p:cNvPr id="66" name="Picture 65">
            <a:extLst>
              <a:ext uri="{FF2B5EF4-FFF2-40B4-BE49-F238E27FC236}">
                <a16:creationId xmlns:a16="http://schemas.microsoft.com/office/drawing/2014/main" id="{08D79FFD-D79B-A756-1D15-68C5C9861850}"/>
              </a:ext>
            </a:extLst>
          </p:cNvPr>
          <p:cNvPicPr>
            <a:picLocks noChangeAspect="1"/>
          </p:cNvPicPr>
          <p:nvPr/>
        </p:nvPicPr>
        <p:blipFill>
          <a:blip r:embed="rId19"/>
          <a:stretch>
            <a:fillRect/>
          </a:stretch>
        </p:blipFill>
        <p:spPr>
          <a:xfrm>
            <a:off x="8646051" y="8102298"/>
            <a:ext cx="7413099" cy="3915791"/>
          </a:xfrm>
          <a:prstGeom prst="rect">
            <a:avLst/>
          </a:prstGeom>
        </p:spPr>
      </p:pic>
      <p:pic>
        <p:nvPicPr>
          <p:cNvPr id="89" name="Picture 88">
            <a:extLst>
              <a:ext uri="{FF2B5EF4-FFF2-40B4-BE49-F238E27FC236}">
                <a16:creationId xmlns:a16="http://schemas.microsoft.com/office/drawing/2014/main" id="{1B44DBBF-EDE9-CD6D-BB30-49B2C06FECB8}"/>
              </a:ext>
            </a:extLst>
          </p:cNvPr>
          <p:cNvPicPr>
            <a:picLocks noChangeAspect="1"/>
          </p:cNvPicPr>
          <p:nvPr/>
        </p:nvPicPr>
        <p:blipFill>
          <a:blip r:embed="rId20"/>
          <a:stretch>
            <a:fillRect/>
          </a:stretch>
        </p:blipFill>
        <p:spPr>
          <a:xfrm>
            <a:off x="8672198" y="12722158"/>
            <a:ext cx="7367179" cy="3618495"/>
          </a:xfrm>
          <a:prstGeom prst="rect">
            <a:avLst/>
          </a:prstGeom>
        </p:spPr>
      </p:pic>
      <p:pic>
        <p:nvPicPr>
          <p:cNvPr id="91" name="Picture 90">
            <a:extLst>
              <a:ext uri="{FF2B5EF4-FFF2-40B4-BE49-F238E27FC236}">
                <a16:creationId xmlns:a16="http://schemas.microsoft.com/office/drawing/2014/main" id="{F6477FE5-F981-0A28-9FF4-A8B6334391A0}"/>
              </a:ext>
            </a:extLst>
          </p:cNvPr>
          <p:cNvPicPr>
            <a:picLocks noChangeAspect="1"/>
          </p:cNvPicPr>
          <p:nvPr/>
        </p:nvPicPr>
        <p:blipFill>
          <a:blip r:embed="rId21"/>
          <a:stretch>
            <a:fillRect/>
          </a:stretch>
        </p:blipFill>
        <p:spPr>
          <a:xfrm>
            <a:off x="24857241" y="15360550"/>
            <a:ext cx="7400139" cy="3958736"/>
          </a:xfrm>
          <a:prstGeom prst="rect">
            <a:avLst/>
          </a:prstGeom>
        </p:spPr>
      </p:pic>
      <p:sp>
        <p:nvSpPr>
          <p:cNvPr id="84" name="Text Box 437">
            <a:extLst>
              <a:ext uri="{FF2B5EF4-FFF2-40B4-BE49-F238E27FC236}">
                <a16:creationId xmlns:a16="http://schemas.microsoft.com/office/drawing/2014/main" id="{553E7DDB-C14C-7CFC-D6A1-7F0FFBD49E62}"/>
              </a:ext>
            </a:extLst>
          </p:cNvPr>
          <p:cNvSpPr txBox="1">
            <a:spLocks noChangeArrowheads="1"/>
          </p:cNvSpPr>
          <p:nvPr/>
        </p:nvSpPr>
        <p:spPr bwMode="auto">
          <a:xfrm>
            <a:off x="8644902" y="34399939"/>
            <a:ext cx="7436644" cy="582295"/>
          </a:xfrm>
          <a:prstGeom prst="rect">
            <a:avLst/>
          </a:prstGeom>
          <a:solidFill>
            <a:schemeClr val="accent2">
              <a:lumMod val="75000"/>
            </a:schemeClr>
          </a:solidFill>
          <a:ln w="9525">
            <a:noFill/>
            <a:miter lim="800000"/>
          </a:ln>
          <a:effectLst/>
        </p:spPr>
        <p:txBody>
          <a:bodyPr lIns="91267" tIns="45624" rIns="91267" bIns="45624">
            <a:spAutoFit/>
          </a:bodyPr>
          <a:lstStyle/>
          <a:p>
            <a:pPr algn="ctr">
              <a:spcBef>
                <a:spcPct val="50000"/>
              </a:spcBef>
            </a:pPr>
            <a:r>
              <a:rPr lang="en-US" altLang="en-US" sz="3200" b="1" dirty="0">
                <a:solidFill>
                  <a:srgbClr val="F8F8F8"/>
                </a:solidFill>
              </a:rPr>
              <a:t>Proposed Microgrid</a:t>
            </a:r>
          </a:p>
        </p:txBody>
      </p:sp>
      <p:pic>
        <p:nvPicPr>
          <p:cNvPr id="85" name="Picture 84">
            <a:extLst>
              <a:ext uri="{FF2B5EF4-FFF2-40B4-BE49-F238E27FC236}">
                <a16:creationId xmlns:a16="http://schemas.microsoft.com/office/drawing/2014/main" id="{2DDA9AB5-3BF4-DC39-9F7A-7083059E5CCD}"/>
              </a:ext>
            </a:extLst>
          </p:cNvPr>
          <p:cNvPicPr>
            <a:picLocks noChangeAspect="1"/>
          </p:cNvPicPr>
          <p:nvPr/>
        </p:nvPicPr>
        <p:blipFill>
          <a:blip r:embed="rId22"/>
          <a:stretch>
            <a:fillRect/>
          </a:stretch>
        </p:blipFill>
        <p:spPr>
          <a:xfrm>
            <a:off x="8672198" y="35015730"/>
            <a:ext cx="7386952" cy="4144076"/>
          </a:xfrm>
          <a:prstGeom prst="rect">
            <a:avLst/>
          </a:prstGeom>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spPr>
      <a:bodyPr vert="horz" wrap="square" lIns="457200" tIns="457200" rIns="457200" bIns="457200" numCol="1" anchor="t" anchorCtr="0" compatLnSpc="1">
        <a:spAutoFit/>
      </a:bodyPr>
      <a:lstStyle>
        <a:defPPr marL="0" marR="0" indent="0" algn="l" defTabSz="4389755" rtl="0" eaLnBrk="1" fontAlgn="base" latinLnBrk="0" hangingPunct="1">
          <a:lnSpc>
            <a:spcPct val="100000"/>
          </a:lnSpc>
          <a:spcBef>
            <a:spcPct val="0"/>
          </a:spcBef>
          <a:spcAft>
            <a:spcPct val="0"/>
          </a:spcAft>
          <a:buClrTx/>
          <a:buSzTx/>
          <a:buFontTx/>
          <a:buNone/>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noFill/>
        <a:ln>
          <a:noFill/>
        </a:ln>
      </a:spPr>
      <a:bodyPr vert="horz" wrap="square" lIns="457200" tIns="457200" rIns="457200" bIns="457200" numCol="1" anchor="t" anchorCtr="0" compatLnSpc="1">
        <a:spAutoFit/>
      </a:bodyPr>
      <a:lstStyle>
        <a:defPPr marL="0" marR="0" indent="0" algn="l" defTabSz="4389755" rtl="0" eaLnBrk="1" fontAlgn="base" latinLnBrk="0" hangingPunct="1">
          <a:lnSpc>
            <a:spcPct val="100000"/>
          </a:lnSpc>
          <a:spcBef>
            <a:spcPct val="0"/>
          </a:spcBef>
          <a:spcAft>
            <a:spcPct val="0"/>
          </a:spcAft>
          <a:buClrTx/>
          <a:buSzTx/>
          <a:buFontTx/>
          <a:buNone/>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spPr>
      <a:bodyPr vert="horz" wrap="square" lIns="457200" tIns="457200" rIns="457200" bIns="457200" numCol="1" anchor="t" anchorCtr="0" compatLnSpc="1">
        <a:spAutoFit/>
      </a:bodyPr>
      <a:lstStyle>
        <a:defPPr marL="0" marR="0" indent="0" algn="l" defTabSz="4389755" rtl="0" eaLnBrk="1" fontAlgn="base" latinLnBrk="0" hangingPunct="1">
          <a:lnSpc>
            <a:spcPct val="100000"/>
          </a:lnSpc>
          <a:spcBef>
            <a:spcPct val="0"/>
          </a:spcBef>
          <a:spcAft>
            <a:spcPct val="0"/>
          </a:spcAft>
          <a:buClrTx/>
          <a:buSzTx/>
          <a:buFontTx/>
          <a:buNone/>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noFill/>
        <a:ln>
          <a:noFill/>
        </a:ln>
      </a:spPr>
      <a:bodyPr vert="horz" wrap="square" lIns="457200" tIns="457200" rIns="457200" bIns="457200" numCol="1" anchor="t" anchorCtr="0" compatLnSpc="1">
        <a:spAutoFit/>
      </a:bodyPr>
      <a:lstStyle>
        <a:defPPr marL="0" marR="0" indent="0" algn="l" defTabSz="4389755" rtl="0" eaLnBrk="1" fontAlgn="base" latinLnBrk="0" hangingPunct="1">
          <a:lnSpc>
            <a:spcPct val="100000"/>
          </a:lnSpc>
          <a:spcBef>
            <a:spcPct val="0"/>
          </a:spcBef>
          <a:spcAft>
            <a:spcPct val="0"/>
          </a:spcAft>
          <a:buClrTx/>
          <a:buSzTx/>
          <a:buFontTx/>
          <a:buNone/>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spPr>
      <a:bodyPr vert="horz" wrap="square" lIns="457200" tIns="457200" rIns="457200" bIns="457200" numCol="1" anchor="t" anchorCtr="0" compatLnSpc="1">
        <a:spAutoFit/>
      </a:bodyPr>
      <a:lstStyle>
        <a:defPPr marL="0" marR="0" indent="0" algn="l" defTabSz="4389755" rtl="0" eaLnBrk="1" fontAlgn="base" latinLnBrk="0" hangingPunct="1">
          <a:lnSpc>
            <a:spcPct val="100000"/>
          </a:lnSpc>
          <a:spcBef>
            <a:spcPct val="0"/>
          </a:spcBef>
          <a:spcAft>
            <a:spcPct val="0"/>
          </a:spcAft>
          <a:buClrTx/>
          <a:buSzTx/>
          <a:buFontTx/>
          <a:buNone/>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noFill/>
        <a:ln>
          <a:noFill/>
        </a:ln>
      </a:spPr>
      <a:bodyPr vert="horz" wrap="square" lIns="457200" tIns="457200" rIns="457200" bIns="457200" numCol="1" anchor="t" anchorCtr="0" compatLnSpc="1">
        <a:spAutoFit/>
      </a:bodyPr>
      <a:lstStyle>
        <a:defPPr marL="0" marR="0" indent="0" algn="l" defTabSz="4389755" rtl="0" eaLnBrk="1" fontAlgn="base" latinLnBrk="0" hangingPunct="1">
          <a:lnSpc>
            <a:spcPct val="100000"/>
          </a:lnSpc>
          <a:spcBef>
            <a:spcPct val="0"/>
          </a:spcBef>
          <a:spcAft>
            <a:spcPct val="0"/>
          </a:spcAft>
          <a:buClrTx/>
          <a:buSzTx/>
          <a:buFontTx/>
          <a:buNone/>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1372</Words>
  <Application>Microsoft Office PowerPoint</Application>
  <PresentationFormat>Custom</PresentationFormat>
  <Paragraphs>551</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Arial Black</vt:lpstr>
      <vt:lpstr>Arial Narrow</vt:lpstr>
      <vt:lpstr>Calibri</vt:lpstr>
      <vt:lpstr>Times New Roman</vt:lpstr>
      <vt:lpstr>Wingdings</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prohibited._x000d__x000d_
Non-profit educational printing centers are exempt._x000d__x000d_
To obtain printing authorization call:_x000d__x000d_
1.866.649.3004_x000d__x000d_
_x000d__x000d_
© 2007 Canterbury Media Services, Inc</dc:description>
  <cp:lastModifiedBy>Abdur Razzak</cp:lastModifiedBy>
  <cp:revision>244</cp:revision>
  <dcterms:created xsi:type="dcterms:W3CDTF">2005-05-18T01:24:00Z</dcterms:created>
  <dcterms:modified xsi:type="dcterms:W3CDTF">2022-05-18T09:51:50Z</dcterms:modified>
  <cp:category>Powerpoint poster templates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4E71C98C8BE44A07A3DE5AED0551F6E4</vt:lpwstr>
  </property>
  <property fmtid="{D5CDD505-2E9C-101B-9397-08002B2CF9AE}" pid="3" name="KSOProductBuildVer">
    <vt:lpwstr>1033-11.2.0.10382</vt:lpwstr>
  </property>
</Properties>
</file>